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1.xml" ContentType="application/vnd.openxmlformats-officedocument.themeOverride+xml"/>
  <Override PartName="/ppt/notesSlides/notesSlide114.xml" ContentType="application/vnd.openxmlformats-officedocument.presentationml.notesSlide+xml"/>
  <Override PartName="/ppt/theme/themeOverride2.xml" ContentType="application/vnd.openxmlformats-officedocument.themeOverride+xml"/>
  <Override PartName="/ppt/notesSlides/notesSlide115.xml" ContentType="application/vnd.openxmlformats-officedocument.presentationml.notesSlide+xml"/>
  <Override PartName="/ppt/theme/themeOverride3.xml" ContentType="application/vnd.openxmlformats-officedocument.themeOverride+xml"/>
  <Override PartName="/ppt/notesSlides/notesSlide116.xml" ContentType="application/vnd.openxmlformats-officedocument.presentationml.notesSlide+xml"/>
  <Override PartName="/ppt/theme/themeOverride4.xml" ContentType="application/vnd.openxmlformats-officedocument.themeOverr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heme/themeOverride5.xml" ContentType="application/vnd.openxmlformats-officedocument.themeOverride+xml"/>
  <Override PartName="/ppt/notesSlides/notesSlide121.xml" ContentType="application/vnd.openxmlformats-officedocument.presentationml.notesSlide+xml"/>
  <Override PartName="/ppt/theme/themeOverride6.xml" ContentType="application/vnd.openxmlformats-officedocument.themeOverride+xml"/>
  <Override PartName="/ppt/notesSlides/notesSlide122.xml" ContentType="application/vnd.openxmlformats-officedocument.presentationml.notesSlide+xml"/>
  <Override PartName="/ppt/theme/themeOverride7.xml" ContentType="application/vnd.openxmlformats-officedocument.themeOverride+xml"/>
  <Override PartName="/ppt/notesSlides/notesSlide123.xml" ContentType="application/vnd.openxmlformats-officedocument.presentationml.notesSlide+xml"/>
  <Override PartName="/ppt/theme/themeOverride8.xml" ContentType="application/vnd.openxmlformats-officedocument.themeOverride+xml"/>
  <Override PartName="/ppt/notesSlides/notesSlide124.xml" ContentType="application/vnd.openxmlformats-officedocument.presentationml.notesSlide+xml"/>
  <Override PartName="/ppt/theme/themeOverride9.xml" ContentType="application/vnd.openxmlformats-officedocument.themeOverride+xml"/>
  <Override PartName="/ppt/notesSlides/notesSlide125.xml" ContentType="application/vnd.openxmlformats-officedocument.presentationml.notesSlide+xml"/>
  <Override PartName="/ppt/theme/themeOverride10.xml" ContentType="application/vnd.openxmlformats-officedocument.themeOverride+xml"/>
  <Override PartName="/ppt/notesSlides/notesSlide126.xml" ContentType="application/vnd.openxmlformats-officedocument.presentationml.notesSlide+xml"/>
  <Override PartName="/ppt/theme/themeOverride11.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503" r:id="rId2"/>
    <p:sldId id="889" r:id="rId3"/>
    <p:sldId id="888" r:id="rId4"/>
    <p:sldId id="890" r:id="rId5"/>
    <p:sldId id="853" r:id="rId6"/>
    <p:sldId id="858" r:id="rId7"/>
    <p:sldId id="897" r:id="rId8"/>
    <p:sldId id="891" r:id="rId9"/>
    <p:sldId id="892" r:id="rId10"/>
    <p:sldId id="893" r:id="rId11"/>
    <p:sldId id="894" r:id="rId12"/>
    <p:sldId id="896" r:id="rId13"/>
    <p:sldId id="902" r:id="rId14"/>
    <p:sldId id="903" r:id="rId15"/>
    <p:sldId id="904" r:id="rId16"/>
    <p:sldId id="905" r:id="rId17"/>
    <p:sldId id="906" r:id="rId18"/>
    <p:sldId id="907" r:id="rId19"/>
    <p:sldId id="908" r:id="rId20"/>
    <p:sldId id="909" r:id="rId21"/>
    <p:sldId id="910" r:id="rId22"/>
    <p:sldId id="911" r:id="rId23"/>
    <p:sldId id="913" r:id="rId24"/>
    <p:sldId id="912" r:id="rId25"/>
    <p:sldId id="914" r:id="rId26"/>
    <p:sldId id="915" r:id="rId27"/>
    <p:sldId id="916" r:id="rId28"/>
    <p:sldId id="917" r:id="rId29"/>
    <p:sldId id="918" r:id="rId30"/>
    <p:sldId id="931" r:id="rId31"/>
    <p:sldId id="928" r:id="rId32"/>
    <p:sldId id="922" r:id="rId33"/>
    <p:sldId id="924" r:id="rId34"/>
    <p:sldId id="920" r:id="rId35"/>
    <p:sldId id="923" r:id="rId36"/>
    <p:sldId id="921" r:id="rId37"/>
    <p:sldId id="925" r:id="rId38"/>
    <p:sldId id="926" r:id="rId39"/>
    <p:sldId id="929" r:id="rId40"/>
    <p:sldId id="927" r:id="rId41"/>
    <p:sldId id="930" r:id="rId42"/>
    <p:sldId id="932" r:id="rId43"/>
    <p:sldId id="933" r:id="rId44"/>
    <p:sldId id="934" r:id="rId45"/>
    <p:sldId id="935" r:id="rId46"/>
    <p:sldId id="936" r:id="rId47"/>
    <p:sldId id="937" r:id="rId48"/>
    <p:sldId id="938" r:id="rId49"/>
    <p:sldId id="941" r:id="rId50"/>
    <p:sldId id="942" r:id="rId51"/>
    <p:sldId id="943" r:id="rId52"/>
    <p:sldId id="944" r:id="rId53"/>
    <p:sldId id="945" r:id="rId54"/>
    <p:sldId id="946" r:id="rId55"/>
    <p:sldId id="948" r:id="rId56"/>
    <p:sldId id="940" r:id="rId57"/>
    <p:sldId id="947" r:id="rId58"/>
    <p:sldId id="939" r:id="rId59"/>
    <p:sldId id="949" r:id="rId60"/>
    <p:sldId id="950" r:id="rId61"/>
    <p:sldId id="952" r:id="rId62"/>
    <p:sldId id="953" r:id="rId63"/>
    <p:sldId id="954" r:id="rId64"/>
    <p:sldId id="955" r:id="rId65"/>
    <p:sldId id="956" r:id="rId66"/>
    <p:sldId id="957" r:id="rId67"/>
    <p:sldId id="958" r:id="rId68"/>
    <p:sldId id="959" r:id="rId69"/>
    <p:sldId id="960" r:id="rId70"/>
    <p:sldId id="961" r:id="rId71"/>
    <p:sldId id="963" r:id="rId72"/>
    <p:sldId id="976" r:id="rId73"/>
    <p:sldId id="977" r:id="rId74"/>
    <p:sldId id="980" r:id="rId75"/>
    <p:sldId id="978" r:id="rId76"/>
    <p:sldId id="979" r:id="rId77"/>
    <p:sldId id="981" r:id="rId78"/>
    <p:sldId id="982" r:id="rId79"/>
    <p:sldId id="997" r:id="rId80"/>
    <p:sldId id="998" r:id="rId81"/>
    <p:sldId id="999" r:id="rId82"/>
    <p:sldId id="1000" r:id="rId83"/>
    <p:sldId id="1005" r:id="rId84"/>
    <p:sldId id="1001" r:id="rId85"/>
    <p:sldId id="1002" r:id="rId86"/>
    <p:sldId id="1003" r:id="rId87"/>
    <p:sldId id="1004" r:id="rId88"/>
    <p:sldId id="1006" r:id="rId89"/>
    <p:sldId id="1007" r:id="rId90"/>
    <p:sldId id="962" r:id="rId91"/>
    <p:sldId id="898" r:id="rId92"/>
    <p:sldId id="900" r:id="rId93"/>
    <p:sldId id="899" r:id="rId94"/>
    <p:sldId id="901" r:id="rId95"/>
    <p:sldId id="964" r:id="rId96"/>
    <p:sldId id="965" r:id="rId97"/>
    <p:sldId id="966" r:id="rId98"/>
    <p:sldId id="967" r:id="rId99"/>
    <p:sldId id="968" r:id="rId100"/>
    <p:sldId id="969" r:id="rId101"/>
    <p:sldId id="971" r:id="rId102"/>
    <p:sldId id="970" r:id="rId103"/>
    <p:sldId id="972" r:id="rId104"/>
    <p:sldId id="974" r:id="rId105"/>
    <p:sldId id="1008" r:id="rId106"/>
    <p:sldId id="1010" r:id="rId107"/>
    <p:sldId id="1009" r:id="rId108"/>
    <p:sldId id="973" r:id="rId109"/>
    <p:sldId id="975" r:id="rId110"/>
    <p:sldId id="983" r:id="rId111"/>
    <p:sldId id="985" r:id="rId112"/>
    <p:sldId id="984" r:id="rId113"/>
    <p:sldId id="987" r:id="rId114"/>
    <p:sldId id="1011" r:id="rId115"/>
    <p:sldId id="1012" r:id="rId116"/>
    <p:sldId id="1013" r:id="rId117"/>
    <p:sldId id="1014" r:id="rId118"/>
    <p:sldId id="1015" r:id="rId119"/>
    <p:sldId id="1016" r:id="rId120"/>
    <p:sldId id="1017" r:id="rId121"/>
    <p:sldId id="1018" r:id="rId122"/>
    <p:sldId id="1019" r:id="rId123"/>
    <p:sldId id="1020" r:id="rId124"/>
    <p:sldId id="1021" r:id="rId125"/>
    <p:sldId id="1022" r:id="rId126"/>
    <p:sldId id="1023" r:id="rId127"/>
    <p:sldId id="1024" r:id="rId128"/>
    <p:sldId id="1037" r:id="rId129"/>
    <p:sldId id="1039" r:id="rId130"/>
    <p:sldId id="1038" r:id="rId131"/>
    <p:sldId id="1025" r:id="rId132"/>
    <p:sldId id="1026" r:id="rId133"/>
    <p:sldId id="1027" r:id="rId134"/>
    <p:sldId id="1028" r:id="rId135"/>
    <p:sldId id="1029" r:id="rId136"/>
    <p:sldId id="1030" r:id="rId137"/>
    <p:sldId id="1033" r:id="rId138"/>
    <p:sldId id="1034" r:id="rId139"/>
    <p:sldId id="1035" r:id="rId140"/>
    <p:sldId id="1036" r:id="rId141"/>
    <p:sldId id="986" r:id="rId142"/>
    <p:sldId id="988" r:id="rId143"/>
    <p:sldId id="990" r:id="rId144"/>
    <p:sldId id="989" r:id="rId145"/>
    <p:sldId id="991" r:id="rId146"/>
    <p:sldId id="993" r:id="rId147"/>
    <p:sldId id="992" r:id="rId148"/>
    <p:sldId id="994" r:id="rId149"/>
    <p:sldId id="995" r:id="rId150"/>
    <p:sldId id="996" r:id="rId151"/>
    <p:sldId id="1040" r:id="rId152"/>
    <p:sldId id="1042" r:id="rId153"/>
    <p:sldId id="1041" r:id="rId154"/>
    <p:sldId id="1043" r:id="rId155"/>
    <p:sldId id="1044" r:id="rId156"/>
    <p:sldId id="669"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a:srgbClr val="009900"/>
    <a:srgbClr val="6600CC"/>
    <a:srgbClr val="FF0000"/>
    <a:srgbClr val="0033CC"/>
    <a:srgbClr val="FF0066"/>
    <a:srgbClr val="003300"/>
    <a:srgbClr val="00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0080" autoAdjust="0"/>
  </p:normalViewPr>
  <p:slideViewPr>
    <p:cSldViewPr>
      <p:cViewPr varScale="1">
        <p:scale>
          <a:sx n="78" d="100"/>
          <a:sy n="78" d="100"/>
        </p:scale>
        <p:origin x="878" y="5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6/23/2020</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6/23/2020</a:t>
            </a:fld>
            <a:endParaRPr lang="en-IN"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22</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113</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114</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115</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116</a:t>
            </a:fld>
            <a:endParaRPr lang="en-I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117</a:t>
            </a:fld>
            <a:endParaRPr lang="en-I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118</a:t>
            </a:fld>
            <a:endParaRPr lang="en-I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119</a:t>
            </a:fld>
            <a:endParaRPr lang="en-I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120</a:t>
            </a:fld>
            <a:endParaRPr lang="en-I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121</a:t>
            </a:fld>
            <a:endParaRPr lang="en-I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122</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23</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123</a:t>
            </a:fld>
            <a:endParaRPr lang="en-I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124</a:t>
            </a:fld>
            <a:endParaRPr lang="en-I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125</a:t>
            </a:fld>
            <a:endParaRPr lang="en-I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126</a:t>
            </a:fld>
            <a:endParaRPr lang="en-I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127</a:t>
            </a:fld>
            <a:endParaRPr lang="en-I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128</a:t>
            </a:fld>
            <a:endParaRPr lang="en-I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129</a:t>
            </a:fld>
            <a:endParaRPr lang="en-I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130</a:t>
            </a:fld>
            <a:endParaRPr lang="en-I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131</a:t>
            </a:fld>
            <a:endParaRPr lang="en-I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132</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24</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133</a:t>
            </a:fld>
            <a:endParaRPr lang="en-I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134</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135</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136</a:t>
            </a:fld>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137</a:t>
            </a:fld>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138</a:t>
            </a:fld>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139</a:t>
            </a:fld>
            <a:endParaRPr lang="en-I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140</a:t>
            </a:fld>
            <a:endParaRPr lang="en-I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141</a:t>
            </a:fld>
            <a:endParaRPr lang="en-I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142</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25</a:t>
            </a:fld>
            <a:endParaRPr lang="en-I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143</a:t>
            </a:fld>
            <a:endParaRPr lang="en-I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144</a:t>
            </a:fld>
            <a:endParaRPr lang="en-I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145</a:t>
            </a:fld>
            <a:endParaRPr lang="en-I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146</a:t>
            </a:fld>
            <a:endParaRPr lang="en-I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147</a:t>
            </a:fld>
            <a:endParaRPr lang="en-I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148</a:t>
            </a:fld>
            <a:endParaRPr lang="en-I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149</a:t>
            </a:fld>
            <a:endParaRPr lang="en-I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150</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26</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27</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28</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29</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30</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32</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33</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34</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35</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36</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37</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38</a:t>
            </a:fld>
            <a:endParaRPr lang="en-I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39</a:t>
            </a:fld>
            <a:endParaRPr lang="en-I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40</a:t>
            </a:fld>
            <a:endParaRPr lang="en-I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41</a:t>
            </a:fld>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15</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42</a:t>
            </a:fld>
            <a:endParaRPr lang="en-I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43</a:t>
            </a:fld>
            <a:endParaRPr lang="en-I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44</a:t>
            </a:fld>
            <a:endParaRPr lang="en-I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45</a:t>
            </a:fld>
            <a:endParaRPr lang="en-I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46</a:t>
            </a:fld>
            <a:endParaRPr lang="en-I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47</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48</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49</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50</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51</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16</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52</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53</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54</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55</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56</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57</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58</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59</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60</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61</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17</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62</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63</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64</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65</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66</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67</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68</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69</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70</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71</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18</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72</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73</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74</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75</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76</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77</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78</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79</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80</a:t>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81</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19</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82</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83</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84</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85</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86</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87</a:t>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88</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89</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90</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92</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20</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93</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94</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95</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96</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97</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98</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99</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100</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101</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21</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103</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104</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105</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106</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107</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108</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109</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110</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111</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6/23/2020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48.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themeOverride" Target="../theme/themeOverride9.xml"/><Relationship Id="rId4" Type="http://schemas.openxmlformats.org/officeDocument/2006/relationships/image" Target="../media/image49.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themeOverride" Target="../theme/themeOverride10.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themeOverride" Target="../theme/themeOverride11.xml"/><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28662" y="5429264"/>
            <a:ext cx="8001088" cy="785818"/>
          </a:xfrm>
        </p:spPr>
        <p:txBody>
          <a:bodyPr>
            <a:noAutofit/>
          </a:bodyPr>
          <a:lstStyle/>
          <a:p>
            <a:pPr algn="ctr"/>
            <a:r>
              <a:rPr lang="en-US" sz="4000" b="1" u="sng" dirty="0">
                <a:solidFill>
                  <a:srgbClr val="FFFF00"/>
                </a:solidFill>
                <a:effectLst>
                  <a:outerShdw blurRad="38100" dist="38100" dir="2700000" algn="tl">
                    <a:srgbClr val="000000">
                      <a:alpha val="43137"/>
                    </a:srgbClr>
                  </a:outerShdw>
                </a:effectLst>
              </a:rPr>
              <a:t>CHAPTER - V</a:t>
            </a:r>
            <a:br>
              <a:rPr lang="en-US" sz="4000" b="1" u="sng" dirty="0">
                <a:solidFill>
                  <a:srgbClr val="FFFF00"/>
                </a:solidFill>
                <a:effectLst>
                  <a:outerShdw blurRad="38100" dist="38100" dir="2700000" algn="tl">
                    <a:srgbClr val="000000">
                      <a:alpha val="43137"/>
                    </a:srgbClr>
                  </a:outerShdw>
                </a:effectLst>
              </a:rPr>
            </a:br>
            <a:r>
              <a:rPr lang="en-US" sz="4000" b="1" u="sng" dirty="0">
                <a:solidFill>
                  <a:srgbClr val="FFFF00"/>
                </a:solidFill>
                <a:effectLst>
                  <a:outerShdw blurRad="38100" dist="38100" dir="2700000" algn="tl">
                    <a:srgbClr val="000000">
                      <a:alpha val="43137"/>
                    </a:srgbClr>
                  </a:outerShdw>
                </a:effectLst>
              </a:rPr>
              <a:t>DATA FILE HANDLING</a:t>
            </a:r>
          </a:p>
        </p:txBody>
      </p:sp>
    </p:spTree>
    <p:extLst>
      <p:ext uri="{BB962C8B-B14F-4D97-AF65-F5344CB8AC3E}">
        <p14:creationId xmlns:p14="http://schemas.microsoft.com/office/powerpoint/2010/main" val="1101633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00166" y="428604"/>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TYPES</a:t>
            </a:r>
            <a:r>
              <a:rPr kumimoji="0" lang="en-IN" sz="3200" b="1" i="0" u="none" strike="noStrike" kern="1200" cap="none" spc="0" normalizeH="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 OF FILES</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3" name="Rectangle 2"/>
          <p:cNvSpPr/>
          <p:nvPr/>
        </p:nvSpPr>
        <p:spPr>
          <a:xfrm>
            <a:off x="1500166" y="1785926"/>
            <a:ext cx="7286676" cy="954107"/>
          </a:xfrm>
          <a:prstGeom prst="rect">
            <a:avLst/>
          </a:prstGeom>
        </p:spPr>
        <p:txBody>
          <a:bodyPr wrap="square">
            <a:spAutoFit/>
          </a:bodyPr>
          <a:lstStyle/>
          <a:p>
            <a:r>
              <a:rPr lang="en-IN" sz="2800" b="1" dirty="0">
                <a:solidFill>
                  <a:schemeClr val="bg1"/>
                </a:solidFill>
                <a:effectLst>
                  <a:outerShdw blurRad="38100" dist="38100" dir="2700000" algn="tl">
                    <a:srgbClr val="000000">
                      <a:alpha val="43137"/>
                    </a:srgbClr>
                  </a:outerShdw>
                </a:effectLst>
              </a:rPr>
              <a:t>Python allow us to create and manage two types of file</a:t>
            </a:r>
          </a:p>
        </p:txBody>
      </p:sp>
      <p:sp>
        <p:nvSpPr>
          <p:cNvPr id="4" name="Title 1"/>
          <p:cNvSpPr txBox="1">
            <a:spLocks/>
          </p:cNvSpPr>
          <p:nvPr/>
        </p:nvSpPr>
        <p:spPr>
          <a:xfrm>
            <a:off x="1643042" y="3286124"/>
            <a:ext cx="592935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TEXT FILE	</a:t>
            </a:r>
          </a:p>
        </p:txBody>
      </p:sp>
      <p:sp>
        <p:nvSpPr>
          <p:cNvPr id="5" name="Title 1"/>
          <p:cNvSpPr txBox="1">
            <a:spLocks/>
          </p:cNvSpPr>
          <p:nvPr/>
        </p:nvSpPr>
        <p:spPr>
          <a:xfrm>
            <a:off x="1643042" y="4572008"/>
            <a:ext cx="5929354"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BINARY FILE</a:t>
            </a:r>
          </a:p>
        </p:txBody>
      </p:sp>
    </p:spTree>
    <p:extLst>
      <p:ext uri="{BB962C8B-B14F-4D97-AF65-F5344CB8AC3E}">
        <p14:creationId xmlns:p14="http://schemas.microsoft.com/office/powerpoint/2010/main" val="1101633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143248"/>
            <a:ext cx="6715204" cy="92869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OTHER METHODS OF FILEOBJECT </a:t>
            </a:r>
          </a:p>
        </p:txBody>
      </p:sp>
    </p:spTree>
    <p:extLst>
      <p:ext uri="{BB962C8B-B14F-4D97-AF65-F5344CB8AC3E}">
        <p14:creationId xmlns:p14="http://schemas.microsoft.com/office/powerpoint/2010/main" val="1101633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43042" y="357166"/>
            <a:ext cx="6715204" cy="92869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OTHER METHODS OF FILEOBJECT </a:t>
            </a:r>
          </a:p>
        </p:txBody>
      </p:sp>
      <p:graphicFrame>
        <p:nvGraphicFramePr>
          <p:cNvPr id="3" name="Table 2"/>
          <p:cNvGraphicFramePr>
            <a:graphicFrameLocks noGrp="1"/>
          </p:cNvGraphicFramePr>
          <p:nvPr/>
        </p:nvGraphicFramePr>
        <p:xfrm>
          <a:off x="214282" y="2071678"/>
          <a:ext cx="8715436" cy="3873255"/>
        </p:xfrm>
        <a:graphic>
          <a:graphicData uri="http://schemas.openxmlformats.org/drawingml/2006/table">
            <a:tbl>
              <a:tblPr>
                <a:tableStyleId>{69C7853C-536D-4A76-A0AE-DD22124D55A5}</a:tableStyleId>
              </a:tblPr>
              <a:tblGrid>
                <a:gridCol w="2711468">
                  <a:extLst>
                    <a:ext uri="{9D8B030D-6E8A-4147-A177-3AD203B41FA5}">
                      <a16:colId xmlns:a16="http://schemas.microsoft.com/office/drawing/2014/main" val="20000"/>
                    </a:ext>
                  </a:extLst>
                </a:gridCol>
                <a:gridCol w="6003968">
                  <a:extLst>
                    <a:ext uri="{9D8B030D-6E8A-4147-A177-3AD203B41FA5}">
                      <a16:colId xmlns:a16="http://schemas.microsoft.com/office/drawing/2014/main" val="20001"/>
                    </a:ext>
                  </a:extLst>
                </a:gridCol>
              </a:tblGrid>
              <a:tr h="361837">
                <a:tc>
                  <a:txBody>
                    <a:bodyPr/>
                    <a:lstStyle/>
                    <a:p>
                      <a:pPr algn="ctr" fontAlgn="ctr"/>
                      <a:r>
                        <a:rPr lang="en-IN" sz="2800" b="1" u="none" strike="noStrike" dirty="0">
                          <a:effectLst>
                            <a:outerShdw blurRad="38100" dist="38100" dir="2700000" algn="tl">
                              <a:srgbClr val="000000">
                                <a:alpha val="43137"/>
                              </a:srgbClr>
                            </a:outerShdw>
                          </a:effectLst>
                        </a:rPr>
                        <a:t>Method</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ctr" fontAlgn="ctr"/>
                      <a:r>
                        <a:rPr lang="en-IN" sz="2800" b="1" u="none" strike="noStrike">
                          <a:effectLst>
                            <a:outerShdw blurRad="38100" dist="38100" dir="2700000" algn="tl">
                              <a:srgbClr val="000000">
                                <a:alpha val="43137"/>
                              </a:srgbClr>
                            </a:outerShdw>
                          </a:effectLst>
                        </a:rPr>
                        <a:t>Function</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0"/>
                  </a:ext>
                </a:extLst>
              </a:tr>
              <a:tr h="406400">
                <a:tc>
                  <a:txBody>
                    <a:bodyPr/>
                    <a:lstStyle/>
                    <a:p>
                      <a:pPr algn="l" fontAlgn="ctr"/>
                      <a:r>
                        <a:rPr lang="en-IN" sz="2800" b="1" u="none" strike="noStrike">
                          <a:effectLst>
                            <a:outerShdw blurRad="38100" dist="38100" dir="2700000" algn="tl">
                              <a:srgbClr val="000000">
                                <a:alpha val="43137"/>
                              </a:srgbClr>
                            </a:outerShdw>
                          </a:effectLst>
                        </a:rPr>
                        <a:t>readable()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a:effectLst>
                            <a:outerShdw blurRad="38100" dist="38100" dir="2700000" algn="tl">
                              <a:srgbClr val="000000">
                                <a:alpha val="43137"/>
                              </a:srgbClr>
                            </a:outerShdw>
                          </a:effectLst>
                        </a:rPr>
                        <a:t>Returns True/False whether file is readable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1"/>
                  </a:ext>
                </a:extLst>
              </a:tr>
              <a:tr h="406400">
                <a:tc>
                  <a:txBody>
                    <a:bodyPr/>
                    <a:lstStyle/>
                    <a:p>
                      <a:pPr algn="l" fontAlgn="ctr"/>
                      <a:r>
                        <a:rPr lang="en-IN" sz="2800" b="1" u="none" strike="noStrike">
                          <a:effectLst>
                            <a:outerShdw blurRad="38100" dist="38100" dir="2700000" algn="tl">
                              <a:srgbClr val="000000">
                                <a:alpha val="43137"/>
                              </a:srgbClr>
                            </a:outerShdw>
                          </a:effectLst>
                        </a:rPr>
                        <a:t>writable()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a:effectLst>
                            <a:outerShdw blurRad="38100" dist="38100" dir="2700000" algn="tl">
                              <a:srgbClr val="000000">
                                <a:alpha val="43137"/>
                              </a:srgbClr>
                            </a:outerShdw>
                          </a:effectLst>
                        </a:rPr>
                        <a:t>Returns True/False whether file is writable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2"/>
                  </a:ext>
                </a:extLst>
              </a:tr>
              <a:tr h="812800">
                <a:tc>
                  <a:txBody>
                    <a:bodyPr/>
                    <a:lstStyle/>
                    <a:p>
                      <a:pPr algn="l" fontAlgn="ctr"/>
                      <a:r>
                        <a:rPr lang="en-IN" sz="2800" b="1" u="none" strike="noStrike">
                          <a:effectLst>
                            <a:outerShdw blurRad="38100" dist="38100" dir="2700000" algn="tl">
                              <a:srgbClr val="000000">
                                <a:alpha val="43137"/>
                              </a:srgbClr>
                            </a:outerShdw>
                          </a:effectLst>
                        </a:rPr>
                        <a:t>fileno()</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a:effectLst>
                            <a:outerShdw blurRad="38100" dist="38100" dir="2700000" algn="tl">
                              <a:srgbClr val="000000">
                                <a:alpha val="43137"/>
                              </a:srgbClr>
                            </a:outerShdw>
                          </a:effectLst>
                        </a:rPr>
                        <a:t>Return the Integer descriptor used by Python to request I/O operations from Operating System</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3"/>
                  </a:ext>
                </a:extLst>
              </a:tr>
              <a:tr h="406400">
                <a:tc>
                  <a:txBody>
                    <a:bodyPr/>
                    <a:lstStyle/>
                    <a:p>
                      <a:pPr algn="l" fontAlgn="ctr"/>
                      <a:r>
                        <a:rPr lang="en-IN" sz="2800" b="1" u="none" strike="noStrike">
                          <a:effectLst>
                            <a:outerShdw blurRad="38100" dist="38100" dir="2700000" algn="tl">
                              <a:srgbClr val="000000">
                                <a:alpha val="43137"/>
                              </a:srgbClr>
                            </a:outerShdw>
                          </a:effectLst>
                        </a:rPr>
                        <a:t>flush()</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dirty="0">
                          <a:effectLst>
                            <a:outerShdw blurRad="38100" dist="38100" dir="2700000" algn="tl">
                              <a:srgbClr val="000000">
                                <a:alpha val="43137"/>
                              </a:srgbClr>
                            </a:outerShdw>
                          </a:effectLst>
                        </a:rPr>
                        <a:t>Clears the internal buffer for the file.</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643042" y="357166"/>
            <a:ext cx="6715204" cy="92869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OTHER METHODS OF FILEOBJECT </a:t>
            </a:r>
          </a:p>
        </p:txBody>
      </p:sp>
      <p:graphicFrame>
        <p:nvGraphicFramePr>
          <p:cNvPr id="3" name="Table 2"/>
          <p:cNvGraphicFramePr>
            <a:graphicFrameLocks noGrp="1"/>
          </p:cNvGraphicFramePr>
          <p:nvPr/>
        </p:nvGraphicFramePr>
        <p:xfrm>
          <a:off x="285720" y="2428868"/>
          <a:ext cx="8715436" cy="3439980"/>
        </p:xfrm>
        <a:graphic>
          <a:graphicData uri="http://schemas.openxmlformats.org/drawingml/2006/table">
            <a:tbl>
              <a:tblPr>
                <a:tableStyleId>{69C7853C-536D-4A76-A0AE-DD22124D55A5}</a:tableStyleId>
              </a:tblPr>
              <a:tblGrid>
                <a:gridCol w="2711468">
                  <a:extLst>
                    <a:ext uri="{9D8B030D-6E8A-4147-A177-3AD203B41FA5}">
                      <a16:colId xmlns:a16="http://schemas.microsoft.com/office/drawing/2014/main" val="20000"/>
                    </a:ext>
                  </a:extLst>
                </a:gridCol>
                <a:gridCol w="6003968">
                  <a:extLst>
                    <a:ext uri="{9D8B030D-6E8A-4147-A177-3AD203B41FA5}">
                      <a16:colId xmlns:a16="http://schemas.microsoft.com/office/drawing/2014/main" val="20001"/>
                    </a:ext>
                  </a:extLst>
                </a:gridCol>
              </a:tblGrid>
              <a:tr h="203200">
                <a:tc>
                  <a:txBody>
                    <a:bodyPr/>
                    <a:lstStyle/>
                    <a:p>
                      <a:pPr algn="ctr" fontAlgn="ctr"/>
                      <a:r>
                        <a:rPr lang="en-IN" sz="2800" b="1" u="none" strike="noStrike" dirty="0">
                          <a:effectLst>
                            <a:outerShdw blurRad="38100" dist="38100" dir="2700000" algn="tl">
                              <a:srgbClr val="000000">
                                <a:alpha val="43137"/>
                              </a:srgbClr>
                            </a:outerShdw>
                          </a:effectLst>
                        </a:rPr>
                        <a:t>Method</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ctr" fontAlgn="ctr"/>
                      <a:r>
                        <a:rPr lang="en-IN" sz="2800" b="1" u="none" strike="noStrike">
                          <a:effectLst>
                            <a:outerShdw blurRad="38100" dist="38100" dir="2700000" algn="tl">
                              <a:srgbClr val="000000">
                                <a:alpha val="43137"/>
                              </a:srgbClr>
                            </a:outerShdw>
                          </a:effectLst>
                        </a:rPr>
                        <a:t>Function</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0"/>
                  </a:ext>
                </a:extLst>
              </a:tr>
              <a:tr h="609600">
                <a:tc>
                  <a:txBody>
                    <a:bodyPr/>
                    <a:lstStyle/>
                    <a:p>
                      <a:pPr algn="l" fontAlgn="ctr"/>
                      <a:r>
                        <a:rPr lang="en-IN" sz="2800" b="1" u="none" strike="noStrike" dirty="0" err="1">
                          <a:effectLst>
                            <a:outerShdw blurRad="38100" dist="38100" dir="2700000" algn="tl">
                              <a:srgbClr val="000000">
                                <a:alpha val="43137"/>
                              </a:srgbClr>
                            </a:outerShdw>
                          </a:effectLst>
                        </a:rPr>
                        <a:t>isatty</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a:effectLst>
                            <a:outerShdw blurRad="38100" dist="38100" dir="2700000" algn="tl">
                              <a:srgbClr val="000000">
                                <a:alpha val="43137"/>
                              </a:srgbClr>
                            </a:outerShdw>
                          </a:effectLst>
                        </a:rPr>
                        <a:t>Returns True if file is connected to a Tele-TYpewriter (TTY) device or something similar.</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1"/>
                  </a:ext>
                </a:extLst>
              </a:tr>
              <a:tr h="406400">
                <a:tc>
                  <a:txBody>
                    <a:bodyPr/>
                    <a:lstStyle/>
                    <a:p>
                      <a:pPr algn="l" fontAlgn="ctr"/>
                      <a:r>
                        <a:rPr lang="en-IN" sz="2800" b="1" u="none" strike="noStrike">
                          <a:effectLst>
                            <a:outerShdw blurRad="38100" dist="38100" dir="2700000" algn="tl">
                              <a:srgbClr val="000000">
                                <a:alpha val="43137"/>
                              </a:srgbClr>
                            </a:outerShdw>
                          </a:effectLst>
                        </a:rPr>
                        <a:t>truncate([size)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a:effectLst>
                            <a:outerShdw blurRad="38100" dist="38100" dir="2700000" algn="tl">
                              <a:srgbClr val="000000">
                                <a:alpha val="43137"/>
                              </a:srgbClr>
                            </a:outerShdw>
                          </a:effectLst>
                        </a:rPr>
                        <a:t>Truncate the file, up to specified bytes.</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2"/>
                  </a:ext>
                </a:extLst>
              </a:tr>
              <a:tr h="812800">
                <a:tc>
                  <a:txBody>
                    <a:bodyPr/>
                    <a:lstStyle/>
                    <a:p>
                      <a:pPr algn="l" fontAlgn="ctr"/>
                      <a:r>
                        <a:rPr lang="en-IN" sz="2800" b="1" u="none" strike="noStrike">
                          <a:effectLst>
                            <a:outerShdw blurRad="38100" dist="38100" dir="2700000" algn="tl">
                              <a:srgbClr val="000000">
                                <a:alpha val="43137"/>
                              </a:srgbClr>
                            </a:outerShdw>
                          </a:effectLst>
                        </a:rPr>
                        <a:t>next(iterator,[default])</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6555" marR="6555" marT="6555" marB="0" anchor="ctr"/>
                </a:tc>
                <a:tc>
                  <a:txBody>
                    <a:bodyPr/>
                    <a:lstStyle/>
                    <a:p>
                      <a:pPr algn="l" fontAlgn="ctr"/>
                      <a:r>
                        <a:rPr lang="en-IN" sz="2800" b="1" u="none" strike="noStrike" dirty="0">
                          <a:effectLst>
                            <a:outerShdw blurRad="38100" dist="38100" dir="2700000" algn="tl">
                              <a:srgbClr val="000000">
                                <a:alpha val="43137"/>
                              </a:srgbClr>
                            </a:outerShdw>
                          </a:effectLst>
                        </a:rPr>
                        <a:t>Iterate over a file when file is used as an </a:t>
                      </a:r>
                      <a:r>
                        <a:rPr lang="en-IN" sz="2800" b="1" u="none" strike="noStrike" dirty="0" err="1">
                          <a:effectLst>
                            <a:outerShdw blurRad="38100" dist="38100" dir="2700000" algn="tl">
                              <a:srgbClr val="000000">
                                <a:alpha val="43137"/>
                              </a:srgbClr>
                            </a:outerShdw>
                          </a:effectLst>
                        </a:rPr>
                        <a:t>iterator</a:t>
                      </a:r>
                      <a:r>
                        <a:rPr lang="en-IN" sz="2800" b="1" u="none" strike="noStrike" dirty="0">
                          <a:effectLst>
                            <a:outerShdw blurRad="38100" dist="38100" dir="2700000" algn="tl">
                              <a:srgbClr val="000000">
                                <a:alpha val="43137"/>
                              </a:srgbClr>
                            </a:outerShdw>
                          </a:effectLst>
                        </a:rPr>
                        <a:t>, stops iteration when reaches end-of-file (EOF) for reading.</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6555" marR="6555" marT="655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000372"/>
            <a:ext cx="6715204" cy="121444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HANDLING FILES THROUGH </a:t>
            </a:r>
          </a:p>
          <a:p>
            <a:pPr algn="ctr"/>
            <a:r>
              <a:rPr lang="en-IN" sz="3200" b="1" dirty="0">
                <a:solidFill>
                  <a:srgbClr val="FFFF00"/>
                </a:solidFill>
                <a:effectLst>
                  <a:outerShdw blurRad="38100" dist="38100" dir="2700000" algn="tl">
                    <a:srgbClr val="000000">
                      <a:alpha val="43137"/>
                    </a:srgbClr>
                  </a:outerShdw>
                </a:effectLst>
              </a:rPr>
              <a:t>OS MODULE</a:t>
            </a:r>
          </a:p>
        </p:txBody>
      </p:sp>
    </p:spTree>
    <p:extLst>
      <p:ext uri="{BB962C8B-B14F-4D97-AF65-F5344CB8AC3E}">
        <p14:creationId xmlns:p14="http://schemas.microsoft.com/office/powerpoint/2010/main" val="1101633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121444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HANDLING FILES THROUGH </a:t>
            </a:r>
          </a:p>
          <a:p>
            <a:pPr algn="ctr"/>
            <a:r>
              <a:rPr lang="en-IN" sz="3200" b="1" dirty="0">
                <a:solidFill>
                  <a:srgbClr val="FFFF00"/>
                </a:solidFill>
                <a:effectLst>
                  <a:outerShdw blurRad="38100" dist="38100" dir="2700000" algn="tl">
                    <a:srgbClr val="000000">
                      <a:alpha val="43137"/>
                    </a:srgbClr>
                  </a:outerShdw>
                </a:effectLst>
              </a:rPr>
              <a:t>OS MODULE</a:t>
            </a:r>
          </a:p>
        </p:txBody>
      </p:sp>
      <p:sp>
        <p:nvSpPr>
          <p:cNvPr id="4" name="Rectangle 3"/>
          <p:cNvSpPr/>
          <p:nvPr/>
        </p:nvSpPr>
        <p:spPr>
          <a:xfrm>
            <a:off x="1357290" y="2143116"/>
            <a:ext cx="7358114" cy="3970318"/>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The </a:t>
            </a:r>
            <a:r>
              <a:rPr lang="en-IN" sz="2800" b="1" dirty="0" err="1">
                <a:solidFill>
                  <a:schemeClr val="bg1"/>
                </a:solidFill>
                <a:effectLst>
                  <a:outerShdw blurRad="38100" dist="38100" dir="2700000" algn="tl">
                    <a:srgbClr val="000000">
                      <a:alpha val="43137"/>
                    </a:srgbClr>
                  </a:outerShdw>
                </a:effectLst>
              </a:rPr>
              <a:t>os</a:t>
            </a:r>
            <a:r>
              <a:rPr lang="en-IN" sz="2800" b="1" dirty="0">
                <a:solidFill>
                  <a:schemeClr val="bg1"/>
                </a:solidFill>
                <a:effectLst>
                  <a:outerShdw blurRad="38100" dist="38100" dir="2700000" algn="tl">
                    <a:srgbClr val="000000">
                      <a:alpha val="43137"/>
                    </a:srgbClr>
                  </a:outerShdw>
                </a:effectLst>
              </a:rPr>
              <a:t> module of Python allows you to perform Operating System dependent operations such as making a folder, listing contents of a folder, know about a process, end a process etc..</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Let's see some useful </a:t>
            </a:r>
            <a:r>
              <a:rPr lang="en-IN" sz="2800" b="1" dirty="0" err="1">
                <a:solidFill>
                  <a:schemeClr val="bg1"/>
                </a:solidFill>
                <a:effectLst>
                  <a:outerShdw blurRad="38100" dist="38100" dir="2700000" algn="tl">
                    <a:srgbClr val="000000">
                      <a:alpha val="43137"/>
                    </a:srgbClr>
                  </a:outerShdw>
                </a:effectLst>
              </a:rPr>
              <a:t>os</a:t>
            </a:r>
            <a:r>
              <a:rPr lang="en-IN" sz="2800" b="1" dirty="0">
                <a:solidFill>
                  <a:schemeClr val="bg1"/>
                </a:solidFill>
                <a:effectLst>
                  <a:outerShdw blurRad="38100" dist="38100" dir="2700000" algn="tl">
                    <a:srgbClr val="000000">
                      <a:alpha val="43137"/>
                    </a:srgbClr>
                  </a:outerShdw>
                </a:effectLst>
              </a:rPr>
              <a:t> module methods that can help you to handle files and folders in your program.</a:t>
            </a:r>
          </a:p>
        </p:txBody>
      </p:sp>
    </p:spTree>
    <p:extLst>
      <p:ext uri="{BB962C8B-B14F-4D97-AF65-F5344CB8AC3E}">
        <p14:creationId xmlns:p14="http://schemas.microsoft.com/office/powerpoint/2010/main" val="1101633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71670" y="314324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ABSOLUTE PATH AND RELATIVE PATH</a:t>
            </a:r>
          </a:p>
        </p:txBody>
      </p:sp>
    </p:spTree>
    <p:extLst>
      <p:ext uri="{BB962C8B-B14F-4D97-AF65-F5344CB8AC3E}">
        <p14:creationId xmlns:p14="http://schemas.microsoft.com/office/powerpoint/2010/main" val="1101633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92869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ABSOLUTE PATH</a:t>
            </a:r>
          </a:p>
        </p:txBody>
      </p:sp>
      <p:sp>
        <p:nvSpPr>
          <p:cNvPr id="4" name="Rectangle 3"/>
          <p:cNvSpPr/>
          <p:nvPr/>
        </p:nvSpPr>
        <p:spPr>
          <a:xfrm>
            <a:off x="1500166" y="1500174"/>
            <a:ext cx="7358114" cy="1384995"/>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Absolute path of file is file location, where in it starts from the top most directory</a:t>
            </a:r>
          </a:p>
          <a:p>
            <a:pPr algn="just"/>
            <a:endParaRPr lang="en-IN" sz="2800" b="1" dirty="0">
              <a:solidFill>
                <a:schemeClr val="bg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srcRect l="10069" t="2929" r="44983" b="57478"/>
          <a:stretch>
            <a:fillRect/>
          </a:stretch>
        </p:blipFill>
        <p:spPr bwMode="auto">
          <a:xfrm>
            <a:off x="1285852" y="2571744"/>
            <a:ext cx="7500990" cy="3714776"/>
          </a:xfrm>
          <a:prstGeom prst="rect">
            <a:avLst/>
          </a:prstGeom>
          <a:noFill/>
          <a:ln w="9525">
            <a:noFill/>
            <a:miter lim="800000"/>
            <a:headEnd/>
            <a:tailEnd/>
          </a:ln>
          <a:effectLst/>
        </p:spPr>
      </p:pic>
      <p:sp>
        <p:nvSpPr>
          <p:cNvPr id="5" name="Rectangle 4"/>
          <p:cNvSpPr/>
          <p:nvPr/>
        </p:nvSpPr>
        <p:spPr>
          <a:xfrm>
            <a:off x="1357290" y="2857496"/>
            <a:ext cx="3286148" cy="4286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00166" y="5500702"/>
            <a:ext cx="1928826" cy="3571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wn Arrow 8"/>
          <p:cNvSpPr/>
          <p:nvPr/>
        </p:nvSpPr>
        <p:spPr>
          <a:xfrm rot="7181848">
            <a:off x="4118162" y="2937713"/>
            <a:ext cx="428628" cy="1835735"/>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Down Arrow 9"/>
          <p:cNvSpPr/>
          <p:nvPr/>
        </p:nvSpPr>
        <p:spPr>
          <a:xfrm rot="3931081">
            <a:off x="4122603" y="4285967"/>
            <a:ext cx="428628" cy="164307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1" name="Rectangle 10"/>
          <p:cNvSpPr/>
          <p:nvPr/>
        </p:nvSpPr>
        <p:spPr>
          <a:xfrm>
            <a:off x="5143504" y="4143380"/>
            <a:ext cx="3286148"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a:solidFill>
                  <a:schemeClr val="tx1"/>
                </a:solidFill>
                <a:effectLst>
                  <a:outerShdw blurRad="38100" dist="38100" dir="2700000" algn="tl">
                    <a:srgbClr val="000000">
                      <a:alpha val="43137"/>
                    </a:srgbClr>
                  </a:outerShdw>
                </a:effectLst>
              </a:rPr>
              <a:t>ABSOLUTE PATH</a:t>
            </a:r>
          </a:p>
        </p:txBody>
      </p:sp>
    </p:spTree>
    <p:extLst>
      <p:ext uri="{BB962C8B-B14F-4D97-AF65-F5344CB8AC3E}">
        <p14:creationId xmlns:p14="http://schemas.microsoft.com/office/powerpoint/2010/main" val="1101633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92869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RELATIVE PATH</a:t>
            </a:r>
          </a:p>
        </p:txBody>
      </p:sp>
      <p:sp>
        <p:nvSpPr>
          <p:cNvPr id="4" name="Rectangle 3"/>
          <p:cNvSpPr/>
          <p:nvPr/>
        </p:nvSpPr>
        <p:spPr>
          <a:xfrm>
            <a:off x="1285852" y="1428736"/>
            <a:ext cx="7358114" cy="954107"/>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Relative Path of file is file location, where in it starts from the current working directory</a:t>
            </a:r>
          </a:p>
        </p:txBody>
      </p:sp>
      <p:sp>
        <p:nvSpPr>
          <p:cNvPr id="5" name="Rectangle 4"/>
          <p:cNvSpPr/>
          <p:nvPr/>
        </p:nvSpPr>
        <p:spPr>
          <a:xfrm>
            <a:off x="2071670" y="3071810"/>
            <a:ext cx="3929090" cy="71438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3200" b="1" dirty="0" err="1">
                <a:effectLst>
                  <a:outerShdw blurRad="38100" dist="38100" dir="2700000" algn="tl">
                    <a:srgbClr val="000000">
                      <a:alpha val="43137"/>
                    </a:srgbClr>
                  </a:outerShdw>
                </a:effectLst>
              </a:rPr>
              <a:t>Myfolder</a:t>
            </a:r>
            <a:r>
              <a:rPr lang="en-IN" sz="3200" b="1" dirty="0">
                <a:effectLst>
                  <a:outerShdw blurRad="38100" dist="38100" dir="2700000" algn="tl">
                    <a:srgbClr val="000000">
                      <a:alpha val="43137"/>
                    </a:srgbClr>
                  </a:outerShdw>
                </a:effectLst>
              </a:rPr>
              <a:t>\myfile.txt</a:t>
            </a:r>
          </a:p>
        </p:txBody>
      </p:sp>
      <p:sp>
        <p:nvSpPr>
          <p:cNvPr id="9" name="Down Arrow 8"/>
          <p:cNvSpPr/>
          <p:nvPr/>
        </p:nvSpPr>
        <p:spPr>
          <a:xfrm rot="7181848">
            <a:off x="5191929" y="3298684"/>
            <a:ext cx="419917" cy="1835735"/>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1" name="Rectangle 10"/>
          <p:cNvSpPr/>
          <p:nvPr/>
        </p:nvSpPr>
        <p:spPr>
          <a:xfrm>
            <a:off x="5357818" y="4714884"/>
            <a:ext cx="3286148"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a:solidFill>
                  <a:schemeClr val="tx1"/>
                </a:solidFill>
                <a:effectLst>
                  <a:outerShdw blurRad="38100" dist="38100" dir="2700000" algn="tl">
                    <a:srgbClr val="000000">
                      <a:alpha val="43137"/>
                    </a:srgbClr>
                  </a:outerShdw>
                </a:effectLst>
              </a:rPr>
              <a:t>RELATIVE PATH</a:t>
            </a:r>
          </a:p>
        </p:txBody>
      </p:sp>
    </p:spTree>
    <p:extLst>
      <p:ext uri="{BB962C8B-B14F-4D97-AF65-F5344CB8AC3E}">
        <p14:creationId xmlns:p14="http://schemas.microsoft.com/office/powerpoint/2010/main" val="1101633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121444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HANDLING FILES THROUGH </a:t>
            </a:r>
          </a:p>
          <a:p>
            <a:pPr algn="ctr"/>
            <a:r>
              <a:rPr lang="en-IN" sz="3200" b="1" dirty="0">
                <a:solidFill>
                  <a:srgbClr val="FFFF00"/>
                </a:solidFill>
                <a:effectLst>
                  <a:outerShdw blurRad="38100" dist="38100" dir="2700000" algn="tl">
                    <a:srgbClr val="000000">
                      <a:alpha val="43137"/>
                    </a:srgbClr>
                  </a:outerShdw>
                </a:effectLst>
              </a:rPr>
              <a:t>OS MODULE</a:t>
            </a:r>
          </a:p>
        </p:txBody>
      </p:sp>
      <p:graphicFrame>
        <p:nvGraphicFramePr>
          <p:cNvPr id="5" name="Table 4"/>
          <p:cNvGraphicFramePr>
            <a:graphicFrameLocks noGrp="1"/>
          </p:cNvGraphicFramePr>
          <p:nvPr/>
        </p:nvGraphicFramePr>
        <p:xfrm>
          <a:off x="428596" y="1928802"/>
          <a:ext cx="8286808" cy="4552010"/>
        </p:xfrm>
        <a:graphic>
          <a:graphicData uri="http://schemas.openxmlformats.org/drawingml/2006/table">
            <a:tbl>
              <a:tblPr>
                <a:tableStyleId>{69C7853C-536D-4A76-A0AE-DD22124D55A5}</a:tableStyleId>
              </a:tblPr>
              <a:tblGrid>
                <a:gridCol w="3003701">
                  <a:extLst>
                    <a:ext uri="{9D8B030D-6E8A-4147-A177-3AD203B41FA5}">
                      <a16:colId xmlns:a16="http://schemas.microsoft.com/office/drawing/2014/main" val="20000"/>
                    </a:ext>
                  </a:extLst>
                </a:gridCol>
                <a:gridCol w="5283107">
                  <a:extLst>
                    <a:ext uri="{9D8B030D-6E8A-4147-A177-3AD203B41FA5}">
                      <a16:colId xmlns:a16="http://schemas.microsoft.com/office/drawing/2014/main" val="20001"/>
                    </a:ext>
                  </a:extLst>
                </a:gridCol>
              </a:tblGrid>
              <a:tr h="254000">
                <a:tc>
                  <a:txBody>
                    <a:bodyPr/>
                    <a:lstStyle/>
                    <a:p>
                      <a:pPr algn="ctr" fontAlgn="ctr"/>
                      <a:r>
                        <a:rPr lang="en-IN" sz="2800" b="1" u="none" strike="noStrike" dirty="0">
                          <a:effectLst>
                            <a:outerShdw blurRad="38100" dist="38100" dir="2700000" algn="tl">
                              <a:srgbClr val="000000">
                                <a:alpha val="43137"/>
                              </a:srgbClr>
                            </a:outerShdw>
                          </a:effectLst>
                        </a:rPr>
                        <a:t>Method</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ctr" fontAlgn="ctr"/>
                      <a:r>
                        <a:rPr lang="en-IN" sz="2800" b="1" u="none" strike="noStrike">
                          <a:effectLst>
                            <a:outerShdw blurRad="38100" dist="38100" dir="2700000" algn="tl">
                              <a:srgbClr val="000000">
                                <a:alpha val="43137"/>
                              </a:srgbClr>
                            </a:outerShdw>
                          </a:effectLst>
                        </a:rPr>
                        <a:t>Function</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0"/>
                  </a:ext>
                </a:extLst>
              </a:tr>
              <a:tr h="254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os.makedirs</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Create a new folder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1"/>
                  </a:ext>
                </a:extLst>
              </a:tr>
              <a:tr h="254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os.listdir</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List the contents of a folder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2"/>
                  </a:ext>
                </a:extLst>
              </a:tr>
              <a:tr h="508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os.getcwd</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Show current working directory</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3"/>
                  </a:ext>
                </a:extLst>
              </a:tr>
              <a:tr h="508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os.path.getsize</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show file size in bytes of file passed   </a:t>
                      </a:r>
                    </a:p>
                    <a:p>
                      <a:pPr algn="l" fontAlgn="ctr"/>
                      <a:r>
                        <a:rPr lang="en-IN" sz="2800" b="1" u="none" strike="noStrike" dirty="0">
                          <a:effectLst>
                            <a:outerShdw blurRad="38100" dist="38100" dir="2700000" algn="tl">
                              <a:srgbClr val="000000">
                                <a:alpha val="43137"/>
                              </a:srgbClr>
                            </a:outerShdw>
                          </a:effectLst>
                        </a:rPr>
                        <a:t>   in parameter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4"/>
                  </a:ext>
                </a:extLst>
              </a:tr>
              <a:tr h="508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os.path.isfile</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Is passed parameter a file</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5"/>
                  </a:ext>
                </a:extLst>
              </a:tr>
              <a:tr h="508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os.path.isdir</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Is passed parameter a folder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6"/>
                  </a:ext>
                </a:extLst>
              </a:tr>
              <a:tr h="254000">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os.chdir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Change directory/folder</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121444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HANDLING FILES THROUGH </a:t>
            </a:r>
          </a:p>
          <a:p>
            <a:pPr algn="ctr"/>
            <a:r>
              <a:rPr lang="en-IN" sz="3200" b="1" dirty="0">
                <a:solidFill>
                  <a:srgbClr val="FFFF00"/>
                </a:solidFill>
                <a:effectLst>
                  <a:outerShdw blurRad="38100" dist="38100" dir="2700000" algn="tl">
                    <a:srgbClr val="000000">
                      <a:alpha val="43137"/>
                    </a:srgbClr>
                  </a:outerShdw>
                </a:effectLst>
              </a:rPr>
              <a:t>OS MODULE</a:t>
            </a:r>
          </a:p>
        </p:txBody>
      </p:sp>
      <p:graphicFrame>
        <p:nvGraphicFramePr>
          <p:cNvPr id="5" name="Table 4"/>
          <p:cNvGraphicFramePr>
            <a:graphicFrameLocks noGrp="1"/>
          </p:cNvGraphicFramePr>
          <p:nvPr/>
        </p:nvGraphicFramePr>
        <p:xfrm>
          <a:off x="1142976" y="2857496"/>
          <a:ext cx="7715336" cy="1875987"/>
        </p:xfrm>
        <a:graphic>
          <a:graphicData uri="http://schemas.openxmlformats.org/drawingml/2006/table">
            <a:tbl>
              <a:tblPr>
                <a:tableStyleId>{69C7853C-536D-4A76-A0AE-DD22124D55A5}</a:tableStyleId>
              </a:tblPr>
              <a:tblGrid>
                <a:gridCol w="4071966">
                  <a:extLst>
                    <a:ext uri="{9D8B030D-6E8A-4147-A177-3AD203B41FA5}">
                      <a16:colId xmlns:a16="http://schemas.microsoft.com/office/drawing/2014/main" val="20000"/>
                    </a:ext>
                  </a:extLst>
                </a:gridCol>
                <a:gridCol w="3643370">
                  <a:extLst>
                    <a:ext uri="{9D8B030D-6E8A-4147-A177-3AD203B41FA5}">
                      <a16:colId xmlns:a16="http://schemas.microsoft.com/office/drawing/2014/main" val="20001"/>
                    </a:ext>
                  </a:extLst>
                </a:gridCol>
              </a:tblGrid>
              <a:tr h="603282">
                <a:tc>
                  <a:txBody>
                    <a:bodyPr/>
                    <a:lstStyle/>
                    <a:p>
                      <a:pPr algn="ctr" fontAlgn="ctr"/>
                      <a:r>
                        <a:rPr lang="en-IN" sz="2800" b="1" u="none" strike="noStrike" dirty="0">
                          <a:effectLst>
                            <a:outerShdw blurRad="38100" dist="38100" dir="2700000" algn="tl">
                              <a:srgbClr val="000000">
                                <a:alpha val="43137"/>
                              </a:srgbClr>
                            </a:outerShdw>
                          </a:effectLst>
                        </a:rPr>
                        <a:t>Method</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ctr" fontAlgn="ctr"/>
                      <a:r>
                        <a:rPr lang="en-IN" sz="2800" b="1" u="none" strike="noStrike" dirty="0">
                          <a:effectLst>
                            <a:outerShdw blurRad="38100" dist="38100" dir="2700000" algn="tl">
                              <a:srgbClr val="000000">
                                <a:alpha val="43137"/>
                              </a:srgbClr>
                            </a:outerShdw>
                          </a:effectLst>
                        </a:rPr>
                        <a:t>Function</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0"/>
                  </a:ext>
                </a:extLst>
              </a:tr>
              <a:tr h="800656">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os.rename</a:t>
                      </a:r>
                      <a:r>
                        <a:rPr lang="en-IN" sz="2800" b="1" u="none" strike="noStrike" dirty="0">
                          <a:effectLst>
                            <a:outerShdw blurRad="38100" dist="38100" dir="2700000" algn="tl">
                              <a:srgbClr val="000000">
                                <a:alpha val="43137"/>
                              </a:srgbClr>
                            </a:outerShdw>
                          </a:effectLst>
                        </a:rPr>
                        <a:t>(</a:t>
                      </a:r>
                      <a:r>
                        <a:rPr lang="en-IN" sz="2800" b="1" u="none" strike="noStrike" dirty="0" err="1">
                          <a:effectLst>
                            <a:outerShdw blurRad="38100" dist="38100" dir="2700000" algn="tl">
                              <a:srgbClr val="000000">
                                <a:alpha val="43137"/>
                              </a:srgbClr>
                            </a:outerShdw>
                          </a:effectLst>
                        </a:rPr>
                        <a:t>current,new</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Rename a file</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1"/>
                  </a:ext>
                </a:extLst>
              </a:tr>
              <a:tr h="472049">
                <a:tc>
                  <a:txBody>
                    <a:bodyPr/>
                    <a:lstStyle/>
                    <a:p>
                      <a:pPr algn="l" fontAlgn="ctr"/>
                      <a:r>
                        <a:rPr lang="en-IN" sz="2800" b="1" u="none" strike="noStrike" dirty="0">
                          <a:effectLst>
                            <a:outerShdw blurRad="38100" dist="38100" dir="2700000" algn="tl">
                              <a:srgbClr val="000000">
                                <a:alpha val="43137"/>
                              </a:srgbClr>
                            </a:outerShdw>
                          </a:effectLst>
                        </a:rPr>
                        <a:t>  </a:t>
                      </a:r>
                      <a:r>
                        <a:rPr lang="en-IN" sz="2800" b="1" u="none" strike="noStrike" dirty="0" err="1">
                          <a:effectLst>
                            <a:outerShdw blurRad="38100" dist="38100" dir="2700000" algn="tl">
                              <a:srgbClr val="000000">
                                <a:alpha val="43137"/>
                              </a:srgbClr>
                            </a:outerShdw>
                          </a:effectLst>
                        </a:rPr>
                        <a:t>os.remove</a:t>
                      </a:r>
                      <a:r>
                        <a:rPr lang="en-IN" sz="2800" b="1" u="none" strike="noStrike" dirty="0">
                          <a:effectLst>
                            <a:outerShdw blurRad="38100" dist="38100" dir="2700000" algn="tl">
                              <a:srgbClr val="000000">
                                <a:alpha val="43137"/>
                              </a:srgbClr>
                            </a:outerShdw>
                          </a:effectLst>
                        </a:rPr>
                        <a:t>(</a:t>
                      </a:r>
                      <a:r>
                        <a:rPr lang="en-IN" sz="2800" b="1" u="none" strike="noStrike" dirty="0" err="1">
                          <a:effectLst>
                            <a:outerShdw blurRad="38100" dist="38100" dir="2700000" algn="tl">
                              <a:srgbClr val="000000">
                                <a:alpha val="43137"/>
                              </a:srgbClr>
                            </a:outerShdw>
                          </a:effectLst>
                        </a:rPr>
                        <a:t>file_name</a:t>
                      </a:r>
                      <a:r>
                        <a:rPr lang="en-IN" sz="2800" b="1" u="none" strike="noStrike" dirty="0">
                          <a:effectLst>
                            <a:outerShdw blurRad="38100" dist="38100" dir="2700000" algn="tl">
                              <a:srgbClr val="000000">
                                <a:alpha val="43137"/>
                              </a:srgbClr>
                            </a:outerShdw>
                          </a:effectLst>
                        </a:rPr>
                        <a: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tc>
                  <a:txBody>
                    <a:bodyPr/>
                    <a:lstStyle/>
                    <a:p>
                      <a:pPr algn="l" fontAlgn="ctr"/>
                      <a:r>
                        <a:rPr lang="en-IN" sz="2800" b="1" u="none" strike="noStrike" dirty="0">
                          <a:effectLst>
                            <a:outerShdw blurRad="38100" dist="38100" dir="2700000" algn="tl">
                              <a:srgbClr val="000000">
                                <a:alpha val="43137"/>
                              </a:srgbClr>
                            </a:outerShdw>
                          </a:effectLst>
                        </a:rPr>
                        <a:t>  Delete a file</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8194" marR="8194" marT="8194"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2976" y="1785926"/>
            <a:ext cx="7786742" cy="4832092"/>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rPr>
              <a:t>	What is Text File?</a:t>
            </a:r>
          </a:p>
          <a:p>
            <a:pPr algn="just"/>
            <a:endParaRPr lang="en-IN" sz="2800" b="1" i="1" dirty="0">
              <a:solidFill>
                <a:srgbClr val="FFFF00"/>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 text file is usually considered as sequence of lines. Line is a sequence of characters (ASCII or UNICODE), stored on permanent storage media. The default character coding in python is ASCII each line is terminated by a special character, known as End of Line (EOL). At the lowest level, text file will be collection of bytes. Text files are stored in human readable form and they can also be created using any text editor.</a:t>
            </a:r>
          </a:p>
        </p:txBody>
      </p:sp>
      <p:sp>
        <p:nvSpPr>
          <p:cNvPr id="4" name="Title 1"/>
          <p:cNvSpPr txBox="1">
            <a:spLocks/>
          </p:cNvSpPr>
          <p:nvPr/>
        </p:nvSpPr>
        <p:spPr>
          <a:xfrm>
            <a:off x="1428728" y="500042"/>
            <a:ext cx="7143800"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TEXT FILE	</a:t>
            </a:r>
          </a:p>
        </p:txBody>
      </p:sp>
    </p:spTree>
    <p:extLst>
      <p:ext uri="{BB962C8B-B14F-4D97-AF65-F5344CB8AC3E}">
        <p14:creationId xmlns:p14="http://schemas.microsoft.com/office/powerpoint/2010/main" val="1101633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28794" y="3071810"/>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Tree>
    <p:extLst>
      <p:ext uri="{BB962C8B-B14F-4D97-AF65-F5344CB8AC3E}">
        <p14:creationId xmlns:p14="http://schemas.microsoft.com/office/powerpoint/2010/main" val="11016338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1285852" y="1785926"/>
            <a:ext cx="7572460" cy="4401205"/>
          </a:xfrm>
          <a:prstGeom prst="rect">
            <a:avLst/>
          </a:prstGeom>
        </p:spPr>
        <p:txBody>
          <a:bodyPr wrap="square">
            <a:spAutoFit/>
          </a:bodyPr>
          <a:lstStyle/>
          <a:p>
            <a:r>
              <a:rPr lang="en-IN" sz="2800" b="1" dirty="0">
                <a:solidFill>
                  <a:srgbClr val="FFFF00"/>
                </a:solidFill>
                <a:effectLst>
                  <a:outerShdw blurRad="38100" dist="38100" dir="2700000" algn="tl">
                    <a:srgbClr val="000000">
                      <a:alpha val="43137"/>
                    </a:srgbClr>
                  </a:outerShdw>
                </a:effectLst>
              </a:rPr>
              <a:t>1. Write a function to create a text file containing following data</a:t>
            </a:r>
          </a:p>
          <a:p>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Neither apple nor pine are in pineapple. Boxing rings are square.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Writers write, but fingers don't </a:t>
            </a:r>
            <a:r>
              <a:rPr lang="en-IN" sz="2800" b="1" dirty="0" err="1">
                <a:solidFill>
                  <a:schemeClr val="bg1"/>
                </a:solidFill>
                <a:effectLst>
                  <a:outerShdw blurRad="38100" dist="38100" dir="2700000" algn="tl">
                    <a:srgbClr val="000000">
                      <a:alpha val="43137"/>
                    </a:srgbClr>
                  </a:outerShdw>
                </a:effectLst>
              </a:rPr>
              <a:t>fing</a:t>
            </a:r>
            <a:r>
              <a:rPr lang="en-IN" sz="2800" b="1" dirty="0">
                <a:solidFill>
                  <a:schemeClr val="bg1"/>
                </a:solidFill>
                <a:effectLst>
                  <a:outerShdw blurRad="38100" dist="38100" dir="2700000" algn="tl">
                    <a:srgbClr val="000000">
                      <a:alpha val="43137"/>
                    </a:srgbClr>
                  </a:outerShdw>
                </a:effectLst>
              </a:rPr>
              <a:t>. Overlook and oversee are opposites. A house can burn up as it</a:t>
            </a:r>
          </a:p>
          <a:p>
            <a:pPr algn="just"/>
            <a:r>
              <a:rPr lang="en-IN" sz="2800" b="1" dirty="0">
                <a:solidFill>
                  <a:schemeClr val="bg1"/>
                </a:solidFill>
                <a:effectLst>
                  <a:outerShdw blurRad="38100" dist="38100" dir="2700000" algn="tl">
                    <a:srgbClr val="000000">
                      <a:alpha val="43137"/>
                    </a:srgbClr>
                  </a:outerShdw>
                </a:effectLst>
              </a:rPr>
              <a:t>burns down. An alarm goes off by going on.</a:t>
            </a:r>
          </a:p>
          <a:p>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1357290" y="2000240"/>
            <a:ext cx="7501022" cy="4401205"/>
          </a:xfrm>
          <a:prstGeom prst="rect">
            <a:avLst/>
          </a:prstGeom>
        </p:spPr>
        <p:txBody>
          <a:bodyPr wrap="square">
            <a:spAutoFit/>
          </a:bodyPr>
          <a:lstStyle/>
          <a:p>
            <a:endParaRPr lang="en-IN" sz="2800" b="1" dirty="0">
              <a:solidFill>
                <a:srgbClr val="FFFF00"/>
              </a:solidFill>
              <a:effectLst>
                <a:outerShdw blurRad="38100" dist="38100" dir="2700000" algn="tl">
                  <a:srgbClr val="000000">
                    <a:alpha val="43137"/>
                  </a:srgbClr>
                </a:outerShdw>
              </a:effectLst>
            </a:endParaRPr>
          </a:p>
          <a:p>
            <a:pPr marL="571500" indent="-571500" algn="just"/>
            <a:r>
              <a:rPr lang="en-IN" sz="2800" b="1" dirty="0">
                <a:solidFill>
                  <a:srgbClr val="FFFF00"/>
                </a:solidFill>
                <a:effectLst>
                  <a:outerShdw blurRad="38100" dist="38100" dir="2700000" algn="tl">
                    <a:srgbClr val="000000">
                      <a:alpha val="43137"/>
                    </a:srgbClr>
                  </a:outerShdw>
                </a:effectLst>
              </a:rPr>
              <a:t>2.	Read back the entire file content using read() or readlines () and display on screen.</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3.	Append more text of your choice in the file and display the content of file with line numbers</a:t>
            </a:r>
          </a:p>
          <a:p>
            <a:pPr algn="just"/>
            <a:r>
              <a:rPr lang="en-IN" sz="2800" b="1" dirty="0">
                <a:solidFill>
                  <a:srgbClr val="FFFF00"/>
                </a:solidFill>
                <a:effectLst>
                  <a:outerShdw blurRad="38100" dist="38100" dir="2700000" algn="tl">
                    <a:srgbClr val="000000">
                      <a:alpha val="43137"/>
                    </a:srgbClr>
                  </a:outerShdw>
                </a:effectLst>
              </a:rPr>
              <a:t>prefixed to line.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4.	Display last line of file.</a:t>
            </a:r>
          </a:p>
          <a:p>
            <a:pPr algn="r"/>
            <a:r>
              <a:rPr lang="en-IN" sz="2800" b="1" dirty="0">
                <a:solidFill>
                  <a:srgbClr val="FFFF00"/>
                </a:solidFill>
                <a:effectLst>
                  <a:outerShdw blurRad="38100" dist="38100" dir="2700000" algn="tl">
                    <a:srgbClr val="000000">
                      <a:alpha val="43137"/>
                    </a:srgbClr>
                  </a:outerShdw>
                </a:effectLst>
              </a:rPr>
              <a:t>Contd..</a:t>
            </a:r>
          </a:p>
        </p:txBody>
      </p:sp>
    </p:spTree>
    <p:extLst>
      <p:ext uri="{BB962C8B-B14F-4D97-AF65-F5344CB8AC3E}">
        <p14:creationId xmlns:p14="http://schemas.microsoft.com/office/powerpoint/2010/main" val="1101633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1357290" y="2000240"/>
            <a:ext cx="7501022" cy="3108543"/>
          </a:xfrm>
          <a:prstGeom prst="rect">
            <a:avLst/>
          </a:prstGeom>
        </p:spPr>
        <p:txBody>
          <a:bodyPr wrap="square">
            <a:spAutoFit/>
          </a:bodyPr>
          <a:lstStyle/>
          <a:p>
            <a:endParaRPr lang="en-IN" sz="2800" b="1" dirty="0">
              <a:solidFill>
                <a:schemeClr val="bg1"/>
              </a:solidFill>
              <a:effectLst>
                <a:outerShdw blurRad="38100" dist="38100" dir="2700000" algn="tl">
                  <a:srgbClr val="000000">
                    <a:alpha val="43137"/>
                  </a:srgbClr>
                </a:outerShdw>
              </a:effectLst>
            </a:endParaRPr>
          </a:p>
          <a:p>
            <a:pPr algn="just"/>
            <a:endParaRPr lang="en-IN" sz="2800" b="1" dirty="0">
              <a:solidFill>
                <a:srgbClr val="FFFF00"/>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5.	Display first line from 10th character onwards</a:t>
            </a:r>
          </a:p>
          <a:p>
            <a:pPr algn="just"/>
            <a:endParaRPr lang="en-IN" sz="2800" b="1" dirty="0">
              <a:solidFill>
                <a:srgbClr val="FFFF00"/>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6.	Read and display a line from the file. Ask user to provide the line number to be read</a:t>
            </a:r>
            <a:r>
              <a:rPr lang="en-IN" sz="2800"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01633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1357290" y="2000240"/>
            <a:ext cx="7501022" cy="3539430"/>
          </a:xfrm>
          <a:prstGeom prst="rect">
            <a:avLst/>
          </a:prstGeom>
        </p:spPr>
        <p:txBody>
          <a:bodyPr wrap="square">
            <a:spAutoFit/>
          </a:bodyPr>
          <a:lstStyle/>
          <a:p>
            <a:endParaRPr lang="en-IN" sz="2800" b="1" dirty="0">
              <a:solidFill>
                <a:schemeClr val="bg1"/>
              </a:solidFill>
              <a:effectLst>
                <a:outerShdw blurRad="38100" dist="38100" dir="2700000" algn="tl">
                  <a:srgbClr val="000000">
                    <a:alpha val="43137"/>
                  </a:srgbClr>
                </a:outerShdw>
              </a:effectLst>
            </a:endParaRPr>
          </a:p>
          <a:p>
            <a:pPr marL="514350" indent="-514350" algn="just">
              <a:buAutoNum type="arabicPeriod" startAt="7"/>
            </a:pPr>
            <a:r>
              <a:rPr lang="en-IN" sz="2800" b="1" dirty="0">
                <a:solidFill>
                  <a:srgbClr val="FFFF00"/>
                </a:solidFill>
                <a:effectLst>
                  <a:outerShdw blurRad="38100" dist="38100" dir="2700000" algn="tl">
                    <a:srgbClr val="000000">
                      <a:alpha val="43137"/>
                    </a:srgbClr>
                  </a:outerShdw>
                </a:effectLst>
              </a:rPr>
              <a:t>A text file named MATTER.TXT contains some text, which needs to be displayed such that every next character is separated by a symbol ‘#’.</a:t>
            </a:r>
          </a:p>
          <a:p>
            <a:pPr marL="514350" indent="-514350" algn="just">
              <a:buAutoNum type="arabicPeriod" startAt="7"/>
            </a:pPr>
            <a:r>
              <a:rPr lang="en-IN" sz="2800" b="1" dirty="0">
                <a:solidFill>
                  <a:srgbClr val="FFFF00"/>
                </a:solidFill>
                <a:effectLst>
                  <a:outerShdw blurRad="38100" dist="38100" dir="2700000" algn="tl">
                    <a:srgbClr val="000000">
                      <a:alpha val="43137"/>
                    </a:srgbClr>
                  </a:outerShdw>
                </a:effectLst>
              </a:rPr>
              <a:t>Write a statement in Python to open a text file STORY.TXT so that new contents can be added at the end of it.</a:t>
            </a:r>
          </a:p>
        </p:txBody>
      </p:sp>
    </p:spTree>
    <p:extLst>
      <p:ext uri="{BB962C8B-B14F-4D97-AF65-F5344CB8AC3E}">
        <p14:creationId xmlns:p14="http://schemas.microsoft.com/office/powerpoint/2010/main" val="1101633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1285852" y="2000240"/>
            <a:ext cx="7572460" cy="4462760"/>
          </a:xfrm>
          <a:prstGeom prst="rect">
            <a:avLst/>
          </a:prstGeom>
        </p:spPr>
        <p:txBody>
          <a:bodyPr wrap="square">
            <a:spAutoFit/>
          </a:bodyPr>
          <a:lstStyle/>
          <a:p>
            <a:pPr marL="514350" indent="-514350" algn="just">
              <a:buAutoNum type="arabicPeriod" startAt="9"/>
            </a:pPr>
            <a:r>
              <a:rPr lang="en-IN" sz="2800" b="1" dirty="0">
                <a:solidFill>
                  <a:srgbClr val="FFFF00"/>
                </a:solidFill>
                <a:effectLst>
                  <a:outerShdw blurRad="38100" dist="38100" dir="2700000" algn="tl">
                    <a:srgbClr val="000000">
                      <a:alpha val="43137"/>
                    </a:srgbClr>
                  </a:outerShdw>
                </a:effectLst>
              </a:rPr>
              <a:t>Write a method in Python to read lines from a text file INDIA.TXT, to find and display the occurrence of the word </a:t>
            </a:r>
            <a:r>
              <a:rPr lang="en-IN" sz="2800" b="1" dirty="0">
                <a:solidFill>
                  <a:schemeClr val="bg1"/>
                </a:solidFill>
                <a:effectLst>
                  <a:outerShdw blurRad="38100" dist="38100" dir="2700000" algn="tl">
                    <a:srgbClr val="000000">
                      <a:alpha val="43137"/>
                    </a:srgbClr>
                  </a:outerShdw>
                </a:effectLst>
              </a:rPr>
              <a:t>‘‘India’’</a:t>
            </a:r>
            <a:r>
              <a:rPr lang="en-IN" sz="2800" b="1" dirty="0">
                <a:solidFill>
                  <a:srgbClr val="FFFF00"/>
                </a:solidFill>
                <a:effectLst>
                  <a:outerShdw blurRad="38100" dist="38100" dir="2700000" algn="tl">
                    <a:srgbClr val="000000">
                      <a:alpha val="43137"/>
                    </a:srgbClr>
                  </a:outerShdw>
                </a:effectLst>
              </a:rPr>
              <a:t>.</a:t>
            </a:r>
          </a:p>
          <a:p>
            <a:pPr marL="514350" indent="-514350" algn="just"/>
            <a:r>
              <a:rPr lang="en-IN" sz="2800" b="1" dirty="0">
                <a:solidFill>
                  <a:srgbClr val="FFFF00"/>
                </a:solidFill>
                <a:effectLst>
                  <a:outerShdw blurRad="38100" dist="38100" dir="2700000" algn="tl">
                    <a:srgbClr val="000000">
                      <a:alpha val="43137"/>
                    </a:srgbClr>
                  </a:outerShdw>
                </a:effectLst>
              </a:rPr>
              <a:t>For example :</a:t>
            </a:r>
          </a:p>
          <a:p>
            <a:pPr marL="514350" indent="-514350" algn="just"/>
            <a:r>
              <a:rPr lang="en-IN" sz="2800" b="1" dirty="0">
                <a:solidFill>
                  <a:srgbClr val="FFFF00"/>
                </a:solidFill>
                <a:effectLst>
                  <a:outerShdw blurRad="38100" dist="38100" dir="2700000" algn="tl">
                    <a:srgbClr val="000000">
                      <a:alpha val="43137"/>
                    </a:srgbClr>
                  </a:outerShdw>
                </a:effectLst>
              </a:rPr>
              <a:t>If the content of the file is</a:t>
            </a:r>
          </a:p>
          <a:p>
            <a:pPr marL="514350" indent="-514350" algn="just"/>
            <a:r>
              <a:rPr lang="en-IN" sz="2400" b="1" dirty="0">
                <a:solidFill>
                  <a:srgbClr val="FFFF00"/>
                </a:solidFill>
                <a:effectLst>
                  <a:outerShdw blurRad="38100" dist="38100" dir="2700000" algn="tl">
                    <a:srgbClr val="000000">
                      <a:alpha val="43137"/>
                    </a:srgbClr>
                  </a:outerShdw>
                </a:effectLst>
              </a:rPr>
              <a:t>‘‘India is the fastest growing economy.</a:t>
            </a:r>
          </a:p>
          <a:p>
            <a:pPr marL="514350" indent="-514350" algn="just"/>
            <a:r>
              <a:rPr lang="en-IN" sz="2400" b="1" dirty="0">
                <a:solidFill>
                  <a:srgbClr val="FFFF00"/>
                </a:solidFill>
                <a:effectLst>
                  <a:outerShdw blurRad="38100" dist="38100" dir="2700000" algn="tl">
                    <a:srgbClr val="000000">
                      <a:alpha val="43137"/>
                    </a:srgbClr>
                  </a:outerShdw>
                </a:effectLst>
              </a:rPr>
              <a:t>India is looking for more investments around the globe.</a:t>
            </a:r>
          </a:p>
          <a:p>
            <a:pPr marL="514350" indent="-514350" algn="just"/>
            <a:r>
              <a:rPr lang="en-IN" sz="2400" b="1" dirty="0">
                <a:solidFill>
                  <a:srgbClr val="FFFF00"/>
                </a:solidFill>
                <a:effectLst>
                  <a:outerShdw blurRad="38100" dist="38100" dir="2700000" algn="tl">
                    <a:srgbClr val="000000">
                      <a:alpha val="43137"/>
                    </a:srgbClr>
                  </a:outerShdw>
                </a:effectLst>
              </a:rPr>
              <a:t>The whole world is looking at India as a great market.</a:t>
            </a:r>
          </a:p>
          <a:p>
            <a:pPr marL="514350" indent="-514350" algn="just"/>
            <a:r>
              <a:rPr lang="en-IN" sz="2400" b="1" dirty="0">
                <a:solidFill>
                  <a:srgbClr val="FFFF00"/>
                </a:solidFill>
                <a:effectLst>
                  <a:outerShdw blurRad="38100" dist="38100" dir="2700000" algn="tl">
                    <a:srgbClr val="000000">
                      <a:alpha val="43137"/>
                    </a:srgbClr>
                  </a:outerShdw>
                </a:effectLst>
              </a:rPr>
              <a:t>Most of the Indians can foresee the heights that India is</a:t>
            </a:r>
          </a:p>
          <a:p>
            <a:pPr marL="514350" indent="-514350" algn="just"/>
            <a:r>
              <a:rPr lang="en-IN" sz="2400" b="1" dirty="0">
                <a:solidFill>
                  <a:srgbClr val="FFFF00"/>
                </a:solidFill>
                <a:effectLst>
                  <a:outerShdw blurRad="38100" dist="38100" dir="2700000" algn="tl">
                    <a:srgbClr val="000000">
                      <a:alpha val="43137"/>
                    </a:srgbClr>
                  </a:outerShdw>
                </a:effectLst>
              </a:rPr>
              <a:t>capable of reaching.’’</a:t>
            </a:r>
          </a:p>
          <a:p>
            <a:pPr marL="514350" indent="-514350" algn="just"/>
            <a:r>
              <a:rPr lang="en-IN" sz="2400" b="1" dirty="0">
                <a:solidFill>
                  <a:srgbClr val="FFFF00"/>
                </a:solidFill>
                <a:effectLst>
                  <a:outerShdw blurRad="38100" dist="38100" dir="2700000" algn="tl">
                    <a:srgbClr val="000000">
                      <a:alpha val="43137"/>
                    </a:srgbClr>
                  </a:outerShdw>
                </a:effectLst>
              </a:rPr>
              <a:t>The output should be 4.</a:t>
            </a:r>
          </a:p>
        </p:txBody>
      </p:sp>
    </p:spTree>
    <p:extLst>
      <p:ext uri="{BB962C8B-B14F-4D97-AF65-F5344CB8AC3E}">
        <p14:creationId xmlns:p14="http://schemas.microsoft.com/office/powerpoint/2010/main" val="1101633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10.	Write a function to count total number of spaces, lines and characters in a given line of text</a:t>
            </a:r>
          </a:p>
        </p:txBody>
      </p:sp>
      <p:pic>
        <p:nvPicPr>
          <p:cNvPr id="1026" name="Picture 2"/>
          <p:cNvPicPr>
            <a:picLocks noChangeAspect="1" noChangeArrowheads="1"/>
          </p:cNvPicPr>
          <p:nvPr/>
        </p:nvPicPr>
        <p:blipFill>
          <a:blip r:embed="rId3"/>
          <a:srcRect l="29100" t="13672" r="6661" b="25781"/>
          <a:stretch>
            <a:fillRect/>
          </a:stretch>
        </p:blipFill>
        <p:spPr bwMode="auto">
          <a:xfrm>
            <a:off x="785754" y="2357430"/>
            <a:ext cx="8088625" cy="428628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11.	Write a function to count total number of digits in a given line of text</a:t>
            </a:r>
          </a:p>
        </p:txBody>
      </p:sp>
      <p:pic>
        <p:nvPicPr>
          <p:cNvPr id="2050" name="Picture 2"/>
          <p:cNvPicPr>
            <a:picLocks noChangeAspect="1" noChangeArrowheads="1"/>
          </p:cNvPicPr>
          <p:nvPr/>
        </p:nvPicPr>
        <p:blipFill>
          <a:blip r:embed="rId3"/>
          <a:srcRect l="21962" t="9765" r="46742" b="41406"/>
          <a:stretch>
            <a:fillRect/>
          </a:stretch>
        </p:blipFill>
        <p:spPr bwMode="auto">
          <a:xfrm>
            <a:off x="2571736" y="2357430"/>
            <a:ext cx="4786346" cy="4198549"/>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12.	Write a function to copy the content of notes.txt to sub.txt</a:t>
            </a:r>
          </a:p>
        </p:txBody>
      </p:sp>
      <p:pic>
        <p:nvPicPr>
          <p:cNvPr id="1027" name="Picture 3"/>
          <p:cNvPicPr>
            <a:picLocks noChangeAspect="1" noChangeArrowheads="1"/>
          </p:cNvPicPr>
          <p:nvPr/>
        </p:nvPicPr>
        <p:blipFill>
          <a:blip r:embed="rId3"/>
          <a:srcRect l="50512" t="10742" r="9956" b="64844"/>
          <a:stretch>
            <a:fillRect/>
          </a:stretch>
        </p:blipFill>
        <p:spPr bwMode="auto">
          <a:xfrm>
            <a:off x="428596" y="3500438"/>
            <a:ext cx="8489724" cy="2947821"/>
          </a:xfrm>
          <a:prstGeom prst="rect">
            <a:avLst/>
          </a:prstGeom>
          <a:noFill/>
          <a:ln w="9525">
            <a:noFill/>
            <a:miter lim="800000"/>
            <a:headEnd/>
            <a:tailEnd/>
          </a:ln>
          <a:effectLst/>
        </p:spPr>
      </p:pic>
      <p:sp>
        <p:nvSpPr>
          <p:cNvPr id="8" name="Title 1"/>
          <p:cNvSpPr txBox="1">
            <a:spLocks/>
          </p:cNvSpPr>
          <p:nvPr/>
        </p:nvSpPr>
        <p:spPr>
          <a:xfrm>
            <a:off x="3071802" y="264318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NOTES.txt FILE</a:t>
            </a:r>
          </a:p>
        </p:txBody>
      </p:sp>
    </p:spTree>
    <p:extLst>
      <p:ext uri="{BB962C8B-B14F-4D97-AF65-F5344CB8AC3E}">
        <p14:creationId xmlns:p14="http://schemas.microsoft.com/office/powerpoint/2010/main" val="1101633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12.	Write a function to copy the content of notes.txt to sub.txt</a:t>
            </a:r>
          </a:p>
        </p:txBody>
      </p:sp>
      <p:pic>
        <p:nvPicPr>
          <p:cNvPr id="1026" name="Picture 2"/>
          <p:cNvPicPr>
            <a:picLocks noChangeAspect="1" noChangeArrowheads="1"/>
          </p:cNvPicPr>
          <p:nvPr/>
        </p:nvPicPr>
        <p:blipFill>
          <a:blip r:embed="rId3"/>
          <a:srcRect l="33492" t="37109" r="29722" b="12109"/>
          <a:stretch>
            <a:fillRect/>
          </a:stretch>
        </p:blipFill>
        <p:spPr bwMode="auto">
          <a:xfrm>
            <a:off x="2714612" y="2285992"/>
            <a:ext cx="5572164" cy="432469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2976" y="1500174"/>
            <a:ext cx="7786742" cy="5262979"/>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rPr>
              <a:t>	What is Binary File?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 binary file contains arbitrary binary data i.e. numbers stored in the file, can be used for numerical operation(s). So when we work on binary file, we have to interpret the raw bit pattern(s) read from the file into correct type of data in our program. In the case of binary file it is extremely important that we interpret the correct data type while reading the file. Python provides special module(s) for encoding and decoding of data for binary file.</a:t>
            </a:r>
          </a:p>
        </p:txBody>
      </p:sp>
      <p:sp>
        <p:nvSpPr>
          <p:cNvPr id="5" name="Title 1"/>
          <p:cNvSpPr txBox="1">
            <a:spLocks/>
          </p:cNvSpPr>
          <p:nvPr/>
        </p:nvSpPr>
        <p:spPr>
          <a:xfrm>
            <a:off x="1285852" y="500042"/>
            <a:ext cx="714380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BINARY FILE</a:t>
            </a:r>
          </a:p>
        </p:txBody>
      </p:sp>
    </p:spTree>
    <p:extLst>
      <p:ext uri="{BB962C8B-B14F-4D97-AF65-F5344CB8AC3E}">
        <p14:creationId xmlns:p14="http://schemas.microsoft.com/office/powerpoint/2010/main" val="11016338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 - OUTPUT</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12.	Write a function to copy the content of notes.txt to sub.txt</a:t>
            </a:r>
          </a:p>
        </p:txBody>
      </p:sp>
      <p:pic>
        <p:nvPicPr>
          <p:cNvPr id="2050" name="Picture 2"/>
          <p:cNvPicPr>
            <a:picLocks noChangeAspect="1" noChangeArrowheads="1"/>
          </p:cNvPicPr>
          <p:nvPr/>
        </p:nvPicPr>
        <p:blipFill>
          <a:blip r:embed="rId3"/>
          <a:srcRect l="43192" t="30924" r="15446" b="44987"/>
          <a:stretch>
            <a:fillRect/>
          </a:stretch>
        </p:blipFill>
        <p:spPr bwMode="auto">
          <a:xfrm>
            <a:off x="571472" y="3500438"/>
            <a:ext cx="8072494" cy="2643206"/>
          </a:xfrm>
          <a:prstGeom prst="rect">
            <a:avLst/>
          </a:prstGeom>
          <a:noFill/>
          <a:ln w="9525">
            <a:noFill/>
            <a:miter lim="800000"/>
            <a:headEnd/>
            <a:tailEnd/>
          </a:ln>
          <a:effectLst/>
        </p:spPr>
      </p:pic>
      <p:sp>
        <p:nvSpPr>
          <p:cNvPr id="6" name="Title 1"/>
          <p:cNvSpPr txBox="1">
            <a:spLocks/>
          </p:cNvSpPr>
          <p:nvPr/>
        </p:nvSpPr>
        <p:spPr>
          <a:xfrm>
            <a:off x="3071802" y="264318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SUB.txt FILE</a:t>
            </a:r>
          </a:p>
        </p:txBody>
      </p:sp>
    </p:spTree>
    <p:extLst>
      <p:ext uri="{BB962C8B-B14F-4D97-AF65-F5344CB8AC3E}">
        <p14:creationId xmlns:p14="http://schemas.microsoft.com/office/powerpoint/2010/main" val="1101633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 - OUTPUT</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13.	Write a function to append or add a line of text in notes.txt</a:t>
            </a:r>
          </a:p>
        </p:txBody>
      </p:sp>
      <p:sp>
        <p:nvSpPr>
          <p:cNvPr id="6" name="Title 1"/>
          <p:cNvSpPr txBox="1">
            <a:spLocks/>
          </p:cNvSpPr>
          <p:nvPr/>
        </p:nvSpPr>
        <p:spPr>
          <a:xfrm>
            <a:off x="3071802" y="264318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NOTES.txt FILE</a:t>
            </a:r>
          </a:p>
        </p:txBody>
      </p:sp>
      <p:pic>
        <p:nvPicPr>
          <p:cNvPr id="8" name="Picture 3"/>
          <p:cNvPicPr>
            <a:picLocks noChangeAspect="1" noChangeArrowheads="1"/>
          </p:cNvPicPr>
          <p:nvPr/>
        </p:nvPicPr>
        <p:blipFill>
          <a:blip r:embed="rId3"/>
          <a:srcRect l="50512" t="10742" r="9956" b="64844"/>
          <a:stretch>
            <a:fillRect/>
          </a:stretch>
        </p:blipFill>
        <p:spPr bwMode="auto">
          <a:xfrm>
            <a:off x="428596" y="3500438"/>
            <a:ext cx="8489724" cy="2947821"/>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13.	Write a function to append or add a line of text in notes.txt</a:t>
            </a:r>
          </a:p>
        </p:txBody>
      </p:sp>
      <p:pic>
        <p:nvPicPr>
          <p:cNvPr id="3074" name="Picture 2"/>
          <p:cNvPicPr>
            <a:picLocks noChangeAspect="1" noChangeArrowheads="1"/>
          </p:cNvPicPr>
          <p:nvPr/>
        </p:nvPicPr>
        <p:blipFill>
          <a:blip r:embed="rId3"/>
          <a:srcRect l="41728" t="12695" r="21486" b="43359"/>
          <a:stretch>
            <a:fillRect/>
          </a:stretch>
        </p:blipFill>
        <p:spPr bwMode="auto">
          <a:xfrm>
            <a:off x="1928794" y="2285992"/>
            <a:ext cx="6215106" cy="4174325"/>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 -OUTPUT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13.	Write a function to append or add a line of text in notes.txt</a:t>
            </a:r>
          </a:p>
        </p:txBody>
      </p:sp>
      <p:pic>
        <p:nvPicPr>
          <p:cNvPr id="4098" name="Picture 2"/>
          <p:cNvPicPr>
            <a:picLocks noChangeAspect="1" noChangeArrowheads="1"/>
          </p:cNvPicPr>
          <p:nvPr/>
        </p:nvPicPr>
        <p:blipFill>
          <a:blip r:embed="rId3"/>
          <a:srcRect l="49963" t="4882" r="8309" b="69141"/>
          <a:stretch>
            <a:fillRect/>
          </a:stretch>
        </p:blipFill>
        <p:spPr bwMode="auto">
          <a:xfrm>
            <a:off x="571471" y="2928934"/>
            <a:ext cx="8164343" cy="285752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14.	Write a function to display total number of lines in a notes.txt file.</a:t>
            </a:r>
          </a:p>
        </p:txBody>
      </p:sp>
      <p:pic>
        <p:nvPicPr>
          <p:cNvPr id="5122" name="Picture 2"/>
          <p:cNvPicPr>
            <a:picLocks noChangeAspect="1" noChangeArrowheads="1"/>
          </p:cNvPicPr>
          <p:nvPr/>
        </p:nvPicPr>
        <p:blipFill>
          <a:blip r:embed="rId3"/>
          <a:srcRect l="46120" t="11719" r="11054" b="62890"/>
          <a:stretch>
            <a:fillRect/>
          </a:stretch>
        </p:blipFill>
        <p:spPr bwMode="auto">
          <a:xfrm>
            <a:off x="1285852" y="2786058"/>
            <a:ext cx="7286676" cy="2428892"/>
          </a:xfrm>
          <a:prstGeom prst="rect">
            <a:avLst/>
          </a:prstGeom>
          <a:noFill/>
          <a:ln w="9525">
            <a:noFill/>
            <a:miter lim="800000"/>
            <a:headEnd/>
            <a:tailEnd/>
          </a:ln>
          <a:effectLst/>
        </p:spPr>
      </p:pic>
      <p:sp>
        <p:nvSpPr>
          <p:cNvPr id="6" name="Title 1"/>
          <p:cNvSpPr txBox="1">
            <a:spLocks/>
          </p:cNvSpPr>
          <p:nvPr/>
        </p:nvSpPr>
        <p:spPr>
          <a:xfrm>
            <a:off x="3143240" y="550070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NOTES.txt FILE</a:t>
            </a:r>
          </a:p>
        </p:txBody>
      </p:sp>
    </p:spTree>
    <p:extLst>
      <p:ext uri="{BB962C8B-B14F-4D97-AF65-F5344CB8AC3E}">
        <p14:creationId xmlns:p14="http://schemas.microsoft.com/office/powerpoint/2010/main" val="1101633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14.	Write a function to display total number of lines in a notes.txt file.</a:t>
            </a:r>
          </a:p>
        </p:txBody>
      </p:sp>
      <p:pic>
        <p:nvPicPr>
          <p:cNvPr id="5122" name="Picture 2"/>
          <p:cNvPicPr>
            <a:picLocks noChangeAspect="1" noChangeArrowheads="1"/>
          </p:cNvPicPr>
          <p:nvPr/>
        </p:nvPicPr>
        <p:blipFill>
          <a:blip r:embed="rId3"/>
          <a:srcRect l="46120" t="11719" r="11054" b="62890"/>
          <a:stretch>
            <a:fillRect/>
          </a:stretch>
        </p:blipFill>
        <p:spPr bwMode="auto">
          <a:xfrm>
            <a:off x="1285852" y="2786058"/>
            <a:ext cx="7286676" cy="2428892"/>
          </a:xfrm>
          <a:prstGeom prst="rect">
            <a:avLst/>
          </a:prstGeom>
          <a:noFill/>
          <a:ln w="9525">
            <a:noFill/>
            <a:miter lim="800000"/>
            <a:headEnd/>
            <a:tailEnd/>
          </a:ln>
          <a:effectLst/>
        </p:spPr>
      </p:pic>
      <p:sp>
        <p:nvSpPr>
          <p:cNvPr id="6" name="Title 1"/>
          <p:cNvSpPr txBox="1">
            <a:spLocks/>
          </p:cNvSpPr>
          <p:nvPr/>
        </p:nvSpPr>
        <p:spPr>
          <a:xfrm>
            <a:off x="3143240" y="550070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NOTES.txt FILE</a:t>
            </a:r>
          </a:p>
        </p:txBody>
      </p:sp>
    </p:spTree>
    <p:extLst>
      <p:ext uri="{BB962C8B-B14F-4D97-AF65-F5344CB8AC3E}">
        <p14:creationId xmlns:p14="http://schemas.microsoft.com/office/powerpoint/2010/main" val="1101633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14.	Write a function to display total number of lines in a notes.txt file.</a:t>
            </a:r>
          </a:p>
        </p:txBody>
      </p:sp>
      <p:pic>
        <p:nvPicPr>
          <p:cNvPr id="6147" name="Picture 3"/>
          <p:cNvPicPr>
            <a:picLocks noChangeAspect="1" noChangeArrowheads="1"/>
          </p:cNvPicPr>
          <p:nvPr/>
        </p:nvPicPr>
        <p:blipFill>
          <a:blip r:embed="rId3"/>
          <a:srcRect l="35688" t="13672" r="26427" b="42383"/>
          <a:stretch>
            <a:fillRect/>
          </a:stretch>
        </p:blipFill>
        <p:spPr bwMode="auto">
          <a:xfrm>
            <a:off x="1785918" y="2643182"/>
            <a:ext cx="5857916" cy="382038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 - OUTPUT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14.	Write a function to display total number of lines in a notes.txt file.</a:t>
            </a:r>
          </a:p>
        </p:txBody>
      </p:sp>
      <p:pic>
        <p:nvPicPr>
          <p:cNvPr id="7170" name="Picture 2"/>
          <p:cNvPicPr>
            <a:picLocks noChangeAspect="1" noChangeArrowheads="1"/>
          </p:cNvPicPr>
          <p:nvPr/>
        </p:nvPicPr>
        <p:blipFill>
          <a:blip r:embed="rId4"/>
          <a:srcRect l="38982" t="12695" r="20937" b="64844"/>
          <a:stretch>
            <a:fillRect/>
          </a:stretch>
        </p:blipFill>
        <p:spPr bwMode="auto">
          <a:xfrm>
            <a:off x="857224" y="2786058"/>
            <a:ext cx="7935830" cy="2500330"/>
          </a:xfrm>
          <a:prstGeom prst="rect">
            <a:avLst/>
          </a:prstGeom>
          <a:noFill/>
          <a:ln w="9525">
            <a:noFill/>
            <a:miter lim="800000"/>
            <a:headEnd/>
            <a:tailEnd/>
          </a:ln>
          <a:effectLst/>
        </p:spPr>
      </p:pic>
      <p:sp>
        <p:nvSpPr>
          <p:cNvPr id="6" name="Title 1"/>
          <p:cNvSpPr txBox="1">
            <a:spLocks/>
          </p:cNvSpPr>
          <p:nvPr/>
        </p:nvSpPr>
        <p:spPr>
          <a:xfrm>
            <a:off x="3143240" y="550070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OUTPUT</a:t>
            </a: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4071942"/>
            <a:ext cx="7286644"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14.  Write a function</a:t>
            </a:r>
            <a:r>
              <a:rPr kumimoji="0" lang="en-US" sz="2800" b="1" i="0" u="none" strike="noStrike" cap="none" normalizeH="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in python to count the total number of lines in a file  ‘Mem</a:t>
            </a:r>
            <a:r>
              <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rPr>
              <a:t>.txt’</a:t>
            </a:r>
            <a:endParaRPr lang="en-US" sz="2800" b="1" dirty="0">
              <a:solidFill>
                <a:srgbClr val="FFFF00"/>
              </a:solidFill>
              <a:effectLst>
                <a:outerShdw blurRad="38100" dist="38100" dir="2700000" algn="tl">
                  <a:srgbClr val="000000">
                    <a:alpha val="43137"/>
                  </a:srgbClr>
                </a:outerShdw>
              </a:effectLst>
              <a:cs typeface="Times New Roman" pitchFamily="18" charset="0"/>
            </a:endParaRPr>
          </a:p>
        </p:txBody>
      </p:sp>
      <p:sp>
        <p:nvSpPr>
          <p:cNvPr id="6" name="Title 1"/>
          <p:cNvSpPr txBox="1">
            <a:spLocks/>
          </p:cNvSpPr>
          <p:nvPr/>
        </p:nvSpPr>
        <p:spPr>
          <a:xfrm>
            <a:off x="1714480" y="2643182"/>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ANTOHER METHOD</a:t>
            </a: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1643050"/>
            <a:ext cx="7286644"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14.  Write a function</a:t>
            </a:r>
            <a:r>
              <a:rPr kumimoji="0" lang="en-US" sz="2800" b="1" i="0" u="none" strike="noStrike" cap="none" normalizeH="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in python to count the total number of lines in a file  ‘Mem</a:t>
            </a:r>
            <a:r>
              <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rPr>
              <a:t>.txt’</a:t>
            </a:r>
            <a:endParaRPr lang="en-US" sz="2800" b="1" dirty="0">
              <a:solidFill>
                <a:srgbClr val="FFFF00"/>
              </a:solidFill>
              <a:effectLst>
                <a:outerShdw blurRad="38100" dist="38100" dir="2700000" algn="tl">
                  <a:srgbClr val="000000">
                    <a:alpha val="43137"/>
                  </a:srgbClr>
                </a:outerShdw>
              </a:effectLst>
              <a:cs typeface="Times New Roman" pitchFamily="18" charset="0"/>
            </a:endParaRPr>
          </a:p>
        </p:txBody>
      </p:sp>
      <p:pic>
        <p:nvPicPr>
          <p:cNvPr id="262146" name="Picture 2"/>
          <p:cNvPicPr>
            <a:picLocks noChangeAspect="1" noChangeArrowheads="1"/>
          </p:cNvPicPr>
          <p:nvPr/>
        </p:nvPicPr>
        <p:blipFill>
          <a:blip r:embed="rId4"/>
          <a:srcRect l="49805" t="56397" r="14453" b="29687"/>
          <a:stretch>
            <a:fillRect/>
          </a:stretch>
        </p:blipFill>
        <p:spPr bwMode="auto">
          <a:xfrm>
            <a:off x="1643042" y="3571876"/>
            <a:ext cx="6192656" cy="1928826"/>
          </a:xfrm>
          <a:prstGeom prst="rect">
            <a:avLst/>
          </a:prstGeom>
          <a:noFill/>
          <a:ln w="9525">
            <a:noFill/>
            <a:miter lim="800000"/>
            <a:headEnd/>
            <a:tailEnd/>
          </a:ln>
          <a:effectLst/>
        </p:spPr>
      </p:pic>
      <p:sp>
        <p:nvSpPr>
          <p:cNvPr id="5" name="Rectangle 4"/>
          <p:cNvSpPr/>
          <p:nvPr/>
        </p:nvSpPr>
        <p:spPr>
          <a:xfrm>
            <a:off x="3071802" y="3000372"/>
            <a:ext cx="3639394" cy="523220"/>
          </a:xfrm>
          <a:prstGeom prst="rect">
            <a:avLst/>
          </a:prstGeom>
        </p:spPr>
        <p:txBody>
          <a:bodyPr wrap="none">
            <a:spAutoFit/>
          </a:bodyPr>
          <a:lstStyle/>
          <a:p>
            <a:r>
              <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rPr>
              <a:t>‘Mem.txt’ file contains </a:t>
            </a:r>
            <a:endParaRPr lang="en-IN" sz="2800" dirty="0"/>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328612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OPENING AND CLOSING FILES</a:t>
            </a:r>
          </a:p>
        </p:txBody>
      </p:sp>
    </p:spTree>
    <p:extLst>
      <p:ext uri="{BB962C8B-B14F-4D97-AF65-F5344CB8AC3E}">
        <p14:creationId xmlns:p14="http://schemas.microsoft.com/office/powerpoint/2010/main" val="11016338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1643050"/>
            <a:ext cx="7286644"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14.  Write a function</a:t>
            </a:r>
            <a:r>
              <a:rPr kumimoji="0" lang="en-US" sz="2800" b="1" i="0" u="none" strike="noStrike" cap="none" normalizeH="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in python to count the total number of lines in a file  ‘Mem</a:t>
            </a:r>
            <a:r>
              <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rPr>
              <a:t>.txt’</a:t>
            </a:r>
            <a:endParaRPr lang="en-US" sz="2800" b="1" dirty="0">
              <a:solidFill>
                <a:srgbClr val="FFFF00"/>
              </a:solidFill>
              <a:effectLst>
                <a:outerShdw blurRad="38100" dist="38100" dir="2700000" algn="tl">
                  <a:srgbClr val="000000">
                    <a:alpha val="43137"/>
                  </a:srgbClr>
                </a:outerShdw>
              </a:effectLst>
              <a:cs typeface="Times New Roman" pitchFamily="18" charset="0"/>
            </a:endParaRPr>
          </a:p>
        </p:txBody>
      </p:sp>
      <p:pic>
        <p:nvPicPr>
          <p:cNvPr id="263170" name="Picture 2"/>
          <p:cNvPicPr>
            <a:picLocks noChangeAspect="1" noChangeArrowheads="1"/>
          </p:cNvPicPr>
          <p:nvPr/>
        </p:nvPicPr>
        <p:blipFill>
          <a:blip r:embed="rId4"/>
          <a:srcRect l="41016" t="49072" r="12695" b="27490"/>
          <a:stretch>
            <a:fillRect/>
          </a:stretch>
        </p:blipFill>
        <p:spPr bwMode="auto">
          <a:xfrm>
            <a:off x="1357290" y="3000372"/>
            <a:ext cx="6715172" cy="272007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sp>
        <p:nvSpPr>
          <p:cNvPr id="3" name="Rectangle 2"/>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15.	Write a function to display last line of notes.txt file.</a:t>
            </a:r>
          </a:p>
        </p:txBody>
      </p:sp>
      <p:pic>
        <p:nvPicPr>
          <p:cNvPr id="5122" name="Picture 2"/>
          <p:cNvPicPr>
            <a:picLocks noChangeAspect="1" noChangeArrowheads="1"/>
          </p:cNvPicPr>
          <p:nvPr/>
        </p:nvPicPr>
        <p:blipFill>
          <a:blip r:embed="rId3"/>
          <a:srcRect l="46120" t="11719" r="11054" b="62890"/>
          <a:stretch>
            <a:fillRect/>
          </a:stretch>
        </p:blipFill>
        <p:spPr bwMode="auto">
          <a:xfrm>
            <a:off x="1285852" y="2786058"/>
            <a:ext cx="7286676" cy="2428892"/>
          </a:xfrm>
          <a:prstGeom prst="rect">
            <a:avLst/>
          </a:prstGeom>
          <a:noFill/>
          <a:ln w="9525">
            <a:noFill/>
            <a:miter lim="800000"/>
            <a:headEnd/>
            <a:tailEnd/>
          </a:ln>
          <a:effectLst/>
        </p:spPr>
      </p:pic>
      <p:sp>
        <p:nvSpPr>
          <p:cNvPr id="6" name="Title 1"/>
          <p:cNvSpPr txBox="1">
            <a:spLocks/>
          </p:cNvSpPr>
          <p:nvPr/>
        </p:nvSpPr>
        <p:spPr>
          <a:xfrm>
            <a:off x="3143240" y="5500702"/>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NOTES.txt FILE</a:t>
            </a:r>
          </a:p>
        </p:txBody>
      </p:sp>
    </p:spTree>
    <p:extLst>
      <p:ext uri="{BB962C8B-B14F-4D97-AF65-F5344CB8AC3E}">
        <p14:creationId xmlns:p14="http://schemas.microsoft.com/office/powerpoint/2010/main" val="1101633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 </a:t>
            </a:r>
          </a:p>
        </p:txBody>
      </p:sp>
      <p:pic>
        <p:nvPicPr>
          <p:cNvPr id="8194" name="Picture 2"/>
          <p:cNvPicPr>
            <a:picLocks noChangeAspect="1" noChangeArrowheads="1"/>
          </p:cNvPicPr>
          <p:nvPr/>
        </p:nvPicPr>
        <p:blipFill>
          <a:blip r:embed="rId3"/>
          <a:srcRect l="38983" t="8789" r="28074" b="44336"/>
          <a:stretch>
            <a:fillRect/>
          </a:stretch>
        </p:blipFill>
        <p:spPr bwMode="auto">
          <a:xfrm>
            <a:off x="2357422" y="2428868"/>
            <a:ext cx="4929222" cy="3943378"/>
          </a:xfrm>
          <a:prstGeom prst="rect">
            <a:avLst/>
          </a:prstGeom>
          <a:noFill/>
          <a:ln w="9525">
            <a:noFill/>
            <a:miter lim="800000"/>
            <a:headEnd/>
            <a:tailEnd/>
          </a:ln>
          <a:effectLst/>
        </p:spPr>
      </p:pic>
      <p:sp>
        <p:nvSpPr>
          <p:cNvPr id="6" name="Rectangle 5"/>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15.	Write a function to display last line of notes.txt file.</a:t>
            </a:r>
          </a:p>
        </p:txBody>
      </p:sp>
    </p:spTree>
    <p:extLst>
      <p:ext uri="{BB962C8B-B14F-4D97-AF65-F5344CB8AC3E}">
        <p14:creationId xmlns:p14="http://schemas.microsoft.com/office/powerpoint/2010/main" val="11016338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 - OUTPUT </a:t>
            </a:r>
          </a:p>
        </p:txBody>
      </p:sp>
      <p:sp>
        <p:nvSpPr>
          <p:cNvPr id="6" name="Title 1"/>
          <p:cNvSpPr txBox="1">
            <a:spLocks/>
          </p:cNvSpPr>
          <p:nvPr/>
        </p:nvSpPr>
        <p:spPr>
          <a:xfrm>
            <a:off x="3143240" y="5286388"/>
            <a:ext cx="3643338"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OUTPUT</a:t>
            </a:r>
          </a:p>
        </p:txBody>
      </p:sp>
      <p:sp>
        <p:nvSpPr>
          <p:cNvPr id="8" name="Rectangle 7"/>
          <p:cNvSpPr/>
          <p:nvPr/>
        </p:nvSpPr>
        <p:spPr>
          <a:xfrm>
            <a:off x="785786" y="1357298"/>
            <a:ext cx="8072526" cy="954107"/>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15.	Write a function to display last line of notes.txt file.</a:t>
            </a:r>
          </a:p>
        </p:txBody>
      </p:sp>
      <p:pic>
        <p:nvPicPr>
          <p:cNvPr id="9218" name="Picture 2"/>
          <p:cNvPicPr>
            <a:picLocks noChangeAspect="1" noChangeArrowheads="1"/>
          </p:cNvPicPr>
          <p:nvPr/>
        </p:nvPicPr>
        <p:blipFill>
          <a:blip r:embed="rId3"/>
          <a:srcRect l="37884" t="37109" r="21486" b="39453"/>
          <a:stretch>
            <a:fillRect/>
          </a:stretch>
        </p:blipFill>
        <p:spPr bwMode="auto">
          <a:xfrm>
            <a:off x="1357290" y="2500306"/>
            <a:ext cx="7268816" cy="235745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142976" y="1714488"/>
            <a:ext cx="7500958"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16.	Write a function COUNT_DO( ) in Python to count the presence of a word ‘do’ in a text file “MEMO.TXT”. </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Example :</a:t>
            </a: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If the content of the file “MEMO.TXT” is as</a:t>
            </a:r>
            <a:r>
              <a:rPr kumimoji="0" lang="en-US" sz="2800" b="1" i="0" u="none" strike="noStrike" cap="none" normalizeH="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a:t>
            </a: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follows:</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I will do it, if you request me to do it.</a:t>
            </a: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It would have been done much earlier.</a:t>
            </a: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The function COUNT_DO( ) will display the following message:</a:t>
            </a: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Count of -do- in </a:t>
            </a:r>
            <a:r>
              <a:rPr kumimoji="0" lang="en-US" sz="2800" b="1" i="0" u="none" strike="noStrike" cap="none" normalizeH="0" baseline="0" dirty="0" err="1">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flie</a:t>
            </a: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142976" y="1714488"/>
            <a:ext cx="7500958"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rPr>
              <a:t>17</a:t>
            </a: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Write a function in  Python to count the no. of “Me” or “My” words present in a text file “DIARY.TXT”. </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If the file “DIARY.TXT” content is as follows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outerShdw blurRad="38100" dist="38100" dir="2700000" algn="tl">
                    <a:srgbClr val="000000">
                      <a:alpha val="43137"/>
                    </a:srgbClr>
                  </a:outerShdw>
                </a:effectLst>
                <a:ea typeface="Calibri" pitchFamily="34" charset="0"/>
                <a:cs typeface="Times New Roman" pitchFamily="18" charset="0"/>
              </a:rPr>
              <a:t>My first book was Me and My family. It gave me chance to be known to the world.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The output of the function should be Count of</a:t>
            </a:r>
          </a:p>
          <a:p>
            <a:pPr marL="0" marR="0" lvl="0" indent="0" algn="l" defTabSz="914400" rtl="0" eaLnBrk="0" fontAlgn="base" latinLnBrk="0" hangingPunct="0">
              <a:lnSpc>
                <a:spcPct val="100000"/>
              </a:lnSpc>
              <a:spcBef>
                <a:spcPct val="0"/>
              </a:spcBef>
              <a:spcAft>
                <a:spcPct val="0"/>
              </a:spcAft>
              <a:buClrTx/>
              <a:buSzTx/>
              <a:buFontTx/>
              <a:buNone/>
              <a:tabLst/>
            </a:pPr>
            <a:endParaRPr lang="en-US" sz="2800" b="1" dirty="0">
              <a:solidFill>
                <a:srgbClr val="FFFF00"/>
              </a:solidFill>
              <a:effectLst>
                <a:outerShdw blurRad="38100" dist="38100" dir="2700000" algn="tl">
                  <a:srgbClr val="000000">
                    <a:alpha val="43137"/>
                  </a:srgbClr>
                </a:outerShdw>
              </a:effectLst>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 Me/ My in file :</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285728"/>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285852" y="1500174"/>
            <a:ext cx="7572396" cy="504753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ea typeface="Calibri" pitchFamily="34" charset="0"/>
                <a:cs typeface="Times New Roman" pitchFamily="18" charset="0"/>
              </a:rPr>
              <a:t>18. </a:t>
            </a:r>
            <a:r>
              <a:rPr lang="en-US" sz="2800" b="1" dirty="0">
                <a:solidFill>
                  <a:srgbClr val="FFFF00"/>
                </a:solidFill>
                <a:effectLst>
                  <a:outerShdw blurRad="38100" dist="38100" dir="2700000" algn="tl">
                    <a:srgbClr val="000000">
                      <a:alpha val="43137"/>
                    </a:srgbClr>
                  </a:outerShdw>
                </a:effectLst>
              </a:rPr>
              <a:t>Write a function in Python to count and display the number of lines starting with alphabet ‘A’ present in a text file “LINES.TXT”. </a:t>
            </a:r>
            <a:endParaRPr lang="en-IN" sz="2800" b="1" dirty="0">
              <a:solidFill>
                <a:srgbClr val="FFFF00"/>
              </a:solidFill>
              <a:effectLst>
                <a:outerShdw blurRad="38100" dist="38100" dir="2700000" algn="tl">
                  <a:srgbClr val="000000">
                    <a:alpha val="43137"/>
                  </a:srgbClr>
                </a:outerShdw>
              </a:effectLst>
            </a:endParaRPr>
          </a:p>
          <a:p>
            <a:endParaRPr lang="en-US" sz="1400" b="1" dirty="0">
              <a:solidFill>
                <a:schemeClr val="bg1"/>
              </a:solidFill>
              <a:effectLst>
                <a:outerShdw blurRad="38100" dist="38100" dir="2700000" algn="tl">
                  <a:srgbClr val="000000">
                    <a:alpha val="43137"/>
                  </a:srgbClr>
                </a:outerShdw>
              </a:effectLst>
            </a:endParaRPr>
          </a:p>
          <a:p>
            <a:r>
              <a:rPr lang="en-US" sz="2800" b="1" dirty="0">
                <a:solidFill>
                  <a:schemeClr val="bg1"/>
                </a:solidFill>
                <a:effectLst>
                  <a:outerShdw blurRad="38100" dist="38100" dir="2700000" algn="tl">
                    <a:srgbClr val="000000">
                      <a:alpha val="43137"/>
                    </a:srgbClr>
                  </a:outerShdw>
                </a:effectLst>
              </a:rPr>
              <a:t>Example: If the file “LINES.TXT” contains the following lines,</a:t>
            </a:r>
            <a:endParaRPr lang="en-IN" sz="2800" b="1" dirty="0">
              <a:solidFill>
                <a:schemeClr val="bg1"/>
              </a:solidFill>
              <a:effectLst>
                <a:outerShdw blurRad="38100" dist="38100" dir="2700000" algn="tl">
                  <a:srgbClr val="000000">
                    <a:alpha val="43137"/>
                  </a:srgbClr>
                </a:outerShdw>
              </a:effectLst>
            </a:endParaRPr>
          </a:p>
          <a:p>
            <a:r>
              <a:rPr lang="en-US" sz="2800" b="1" dirty="0">
                <a:solidFill>
                  <a:schemeClr val="bg1"/>
                </a:solidFill>
                <a:effectLst>
                  <a:outerShdw blurRad="38100" dist="38100" dir="2700000" algn="tl">
                    <a:srgbClr val="000000">
                      <a:alpha val="43137"/>
                    </a:srgbClr>
                  </a:outerShdw>
                </a:effectLst>
              </a:rPr>
              <a:t>A boy is playing there.</a:t>
            </a:r>
            <a:endParaRPr lang="en-IN" sz="2800" b="1" dirty="0">
              <a:solidFill>
                <a:schemeClr val="bg1"/>
              </a:solidFill>
              <a:effectLst>
                <a:outerShdw blurRad="38100" dist="38100" dir="2700000" algn="tl">
                  <a:srgbClr val="000000">
                    <a:alpha val="43137"/>
                  </a:srgbClr>
                </a:outerShdw>
              </a:effectLst>
            </a:endParaRPr>
          </a:p>
          <a:p>
            <a:r>
              <a:rPr lang="en-US" sz="2800" b="1" dirty="0">
                <a:solidFill>
                  <a:schemeClr val="bg1"/>
                </a:solidFill>
                <a:effectLst>
                  <a:outerShdw blurRad="38100" dist="38100" dir="2700000" algn="tl">
                    <a:srgbClr val="000000">
                      <a:alpha val="43137"/>
                    </a:srgbClr>
                  </a:outerShdw>
                </a:effectLst>
              </a:rPr>
              <a:t>There is a playground.</a:t>
            </a:r>
            <a:endParaRPr lang="en-IN" sz="2800" b="1" dirty="0">
              <a:solidFill>
                <a:schemeClr val="bg1"/>
              </a:solidFill>
              <a:effectLst>
                <a:outerShdw blurRad="38100" dist="38100" dir="2700000" algn="tl">
                  <a:srgbClr val="000000">
                    <a:alpha val="43137"/>
                  </a:srgbClr>
                </a:outerShdw>
              </a:effectLst>
            </a:endParaRPr>
          </a:p>
          <a:p>
            <a:r>
              <a:rPr lang="en-US" sz="2800" b="1" dirty="0">
                <a:solidFill>
                  <a:schemeClr val="bg1"/>
                </a:solidFill>
                <a:effectLst>
                  <a:outerShdw blurRad="38100" dist="38100" dir="2700000" algn="tl">
                    <a:srgbClr val="000000">
                      <a:alpha val="43137"/>
                    </a:srgbClr>
                  </a:outerShdw>
                </a:effectLst>
              </a:rPr>
              <a:t>An </a:t>
            </a:r>
            <a:r>
              <a:rPr lang="en-US" sz="2800" b="1" dirty="0" err="1">
                <a:solidFill>
                  <a:schemeClr val="bg1"/>
                </a:solidFill>
                <a:effectLst>
                  <a:outerShdw blurRad="38100" dist="38100" dir="2700000" algn="tl">
                    <a:srgbClr val="000000">
                      <a:alpha val="43137"/>
                    </a:srgbClr>
                  </a:outerShdw>
                </a:effectLst>
              </a:rPr>
              <a:t>aeroplane</a:t>
            </a:r>
            <a:r>
              <a:rPr lang="en-US" sz="2800" b="1" dirty="0">
                <a:solidFill>
                  <a:schemeClr val="bg1"/>
                </a:solidFill>
                <a:effectLst>
                  <a:outerShdw blurRad="38100" dist="38100" dir="2700000" algn="tl">
                    <a:srgbClr val="000000">
                      <a:alpha val="43137"/>
                    </a:srgbClr>
                  </a:outerShdw>
                </a:effectLst>
              </a:rPr>
              <a:t> is in the sky.</a:t>
            </a:r>
            <a:endParaRPr lang="en-IN" sz="2800" b="1" dirty="0">
              <a:solidFill>
                <a:schemeClr val="bg1"/>
              </a:solidFill>
              <a:effectLst>
                <a:outerShdw blurRad="38100" dist="38100" dir="2700000" algn="tl">
                  <a:srgbClr val="000000">
                    <a:alpha val="43137"/>
                  </a:srgbClr>
                </a:outerShdw>
              </a:effectLst>
            </a:endParaRPr>
          </a:p>
          <a:p>
            <a:r>
              <a:rPr lang="en-US" sz="2800" b="1" dirty="0">
                <a:solidFill>
                  <a:schemeClr val="bg1"/>
                </a:solidFill>
                <a:effectLst>
                  <a:outerShdw blurRad="38100" dist="38100" dir="2700000" algn="tl">
                    <a:srgbClr val="000000">
                      <a:alpha val="43137"/>
                    </a:srgbClr>
                  </a:outerShdw>
                </a:effectLst>
              </a:rPr>
              <a:t>Alphabets and numbers are allowed in the password.</a:t>
            </a:r>
            <a:endParaRPr lang="en-IN" sz="2800" b="1" dirty="0">
              <a:solidFill>
                <a:schemeClr val="bg1"/>
              </a:solidFill>
              <a:effectLst>
                <a:outerShdw blurRad="38100" dist="38100" dir="2700000" algn="tl">
                  <a:srgbClr val="000000">
                    <a:alpha val="43137"/>
                  </a:srgbClr>
                </a:outerShdw>
              </a:effectLst>
            </a:endParaRPr>
          </a:p>
          <a:p>
            <a:r>
              <a:rPr lang="en-US" sz="2800" b="1" dirty="0">
                <a:solidFill>
                  <a:srgbClr val="FFFF00"/>
                </a:solidFill>
                <a:effectLst>
                  <a:outerShdw blurRad="38100" dist="38100" dir="2700000" algn="tl">
                    <a:srgbClr val="000000">
                      <a:alpha val="43137"/>
                    </a:srgbClr>
                  </a:outerShdw>
                </a:effectLst>
              </a:rPr>
              <a:t>The function should display the output as 3.</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1643050"/>
            <a:ext cx="7286644"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800" b="1" dirty="0">
                <a:solidFill>
                  <a:srgbClr val="FFFF00"/>
                </a:solidFill>
                <a:effectLst>
                  <a:outerShdw blurRad="38100" dist="38100" dir="2700000" algn="tl">
                    <a:srgbClr val="000000">
                      <a:alpha val="43137"/>
                    </a:srgbClr>
                  </a:outerShdw>
                </a:effectLst>
                <a:cs typeface="Times New Roman" pitchFamily="18" charset="0"/>
              </a:rPr>
              <a:t>19. </a:t>
            </a:r>
            <a:r>
              <a:rPr lang="en-US" sz="2800" b="1" dirty="0">
                <a:solidFill>
                  <a:srgbClr val="FFFF00"/>
                </a:solidFill>
                <a:effectLst>
                  <a:outerShdw blurRad="38100" dist="38100" dir="2700000" algn="tl">
                    <a:srgbClr val="000000">
                      <a:alpha val="43137"/>
                    </a:srgbClr>
                  </a:outerShdw>
                </a:effectLst>
              </a:rPr>
              <a:t>Write a function in  Python to read the content of a text file “DELHI.TXT” and display all those lines on screen, which are Either starting with ‘D’ or starting with ‘M’.</a:t>
            </a:r>
          </a:p>
        </p:txBody>
      </p:sp>
      <p:pic>
        <p:nvPicPr>
          <p:cNvPr id="264195" name="Picture 3"/>
          <p:cNvPicPr>
            <a:picLocks noChangeAspect="1" noChangeArrowheads="1"/>
          </p:cNvPicPr>
          <p:nvPr/>
        </p:nvPicPr>
        <p:blipFill>
          <a:blip r:embed="rId4"/>
          <a:srcRect l="14648" t="17578" r="59570" b="58984"/>
          <a:stretch>
            <a:fillRect/>
          </a:stretch>
        </p:blipFill>
        <p:spPr bwMode="auto">
          <a:xfrm>
            <a:off x="1643042" y="3500438"/>
            <a:ext cx="4357718" cy="3169249"/>
          </a:xfrm>
          <a:prstGeom prst="rect">
            <a:avLst/>
          </a:prstGeom>
          <a:noFill/>
          <a:ln w="9525">
            <a:noFill/>
            <a:miter lim="800000"/>
            <a:headEnd/>
            <a:tailEnd/>
          </a:ln>
          <a:effectLst/>
        </p:spPr>
      </p:pic>
      <p:sp>
        <p:nvSpPr>
          <p:cNvPr id="6" name="Rectangle 5"/>
          <p:cNvSpPr/>
          <p:nvPr/>
        </p:nvSpPr>
        <p:spPr>
          <a:xfrm>
            <a:off x="6286512" y="4714884"/>
            <a:ext cx="2370649" cy="52322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2800" b="1" dirty="0">
                <a:solidFill>
                  <a:schemeClr val="bg1"/>
                </a:solidFill>
                <a:effectLst>
                  <a:outerShdw blurRad="38100" dist="38100" dir="2700000" algn="tl">
                    <a:srgbClr val="000000">
                      <a:alpha val="43137"/>
                    </a:srgbClr>
                  </a:outerShdw>
                </a:effectLst>
              </a:rPr>
              <a:t>DELHI.TXT File </a:t>
            </a:r>
            <a:endParaRPr lang="en-IN" sz="2800" dirty="0">
              <a:solidFill>
                <a:schemeClr val="bg1"/>
              </a:solidFill>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pic>
        <p:nvPicPr>
          <p:cNvPr id="264194" name="Picture 2"/>
          <p:cNvPicPr>
            <a:picLocks noChangeAspect="1" noChangeArrowheads="1"/>
          </p:cNvPicPr>
          <p:nvPr/>
        </p:nvPicPr>
        <p:blipFill>
          <a:blip r:embed="rId4"/>
          <a:srcRect l="6252" t="7815" r="59184" b="62236"/>
          <a:stretch>
            <a:fillRect/>
          </a:stretch>
        </p:blipFill>
        <p:spPr bwMode="auto">
          <a:xfrm>
            <a:off x="1714480" y="1571612"/>
            <a:ext cx="6858048" cy="475387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1643050"/>
            <a:ext cx="7286644"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800" b="1" dirty="0">
                <a:solidFill>
                  <a:srgbClr val="FFFF00"/>
                </a:solidFill>
                <a:effectLst>
                  <a:outerShdw blurRad="38100" dist="38100" dir="2700000" algn="tl">
                    <a:srgbClr val="000000">
                      <a:alpha val="43137"/>
                    </a:srgbClr>
                  </a:outerShdw>
                </a:effectLst>
              </a:rPr>
              <a:t>20. Write a function in  Python to count the number of alphabets present in a text file “NOTES.TXT”.  </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p:txBody>
      </p:sp>
      <p:pic>
        <p:nvPicPr>
          <p:cNvPr id="265218" name="Picture 2"/>
          <p:cNvPicPr>
            <a:picLocks noChangeAspect="1" noChangeArrowheads="1"/>
          </p:cNvPicPr>
          <p:nvPr/>
        </p:nvPicPr>
        <p:blipFill>
          <a:blip r:embed="rId4"/>
          <a:srcRect l="14062" t="17578" r="59375" b="70703"/>
          <a:stretch>
            <a:fillRect/>
          </a:stretch>
        </p:blipFill>
        <p:spPr bwMode="auto">
          <a:xfrm>
            <a:off x="1571604" y="3500438"/>
            <a:ext cx="6881861" cy="2428892"/>
          </a:xfrm>
          <a:prstGeom prst="rect">
            <a:avLst/>
          </a:prstGeom>
          <a:noFill/>
          <a:ln w="9525">
            <a:noFill/>
            <a:miter lim="800000"/>
            <a:headEnd/>
            <a:tailEnd/>
          </a:ln>
          <a:effectLst/>
        </p:spPr>
      </p:pic>
      <p:sp>
        <p:nvSpPr>
          <p:cNvPr id="5" name="Rectangle 4"/>
          <p:cNvSpPr/>
          <p:nvPr/>
        </p:nvSpPr>
        <p:spPr>
          <a:xfrm>
            <a:off x="3929058" y="2928934"/>
            <a:ext cx="2928958"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sz="2800" b="1" dirty="0">
                <a:solidFill>
                  <a:srgbClr val="FFFF00"/>
                </a:solidFill>
                <a:effectLst>
                  <a:outerShdw blurRad="38100" dist="38100" dir="2700000" algn="tl">
                    <a:srgbClr val="000000">
                      <a:alpha val="43137"/>
                    </a:srgbClr>
                  </a:outerShdw>
                </a:effectLst>
              </a:rPr>
              <a:t>NOTES.TXT FILE</a:t>
            </a:r>
            <a:endParaRPr lang="en-IN" sz="2800" dirty="0"/>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500166" y="1643050"/>
            <a:ext cx="7215238" cy="440120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To handle data files in python, we need to have a file object. Object can be created by using open() function or file() function. </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i="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To work on file, first thing we do is open it. This is done by using built in function open().</a:t>
            </a:r>
          </a:p>
          <a:p>
            <a:pPr algn="just"/>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Syntax of open() function is</a:t>
            </a:r>
          </a:p>
          <a:p>
            <a:pPr algn="just"/>
            <a:r>
              <a:rPr lang="en-IN" sz="2800" b="1" i="1" dirty="0" err="1">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file_object</a:t>
            </a:r>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 = open(filename [, access_mode] [,buffering])</a:t>
            </a:r>
          </a:p>
        </p:txBody>
      </p:sp>
    </p:spTree>
    <p:extLst>
      <p:ext uri="{BB962C8B-B14F-4D97-AF65-F5344CB8AC3E}">
        <p14:creationId xmlns:p14="http://schemas.microsoft.com/office/powerpoint/2010/main" val="11016338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PROGRAMS</a:t>
            </a:r>
          </a:p>
        </p:txBody>
      </p:sp>
      <p:sp>
        <p:nvSpPr>
          <p:cNvPr id="2049" name="Rectangle 1"/>
          <p:cNvSpPr>
            <a:spLocks noChangeArrowheads="1"/>
          </p:cNvSpPr>
          <p:nvPr/>
        </p:nvSpPr>
        <p:spPr bwMode="auto">
          <a:xfrm>
            <a:off x="1357290" y="1643050"/>
            <a:ext cx="7286644"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2800" b="1" dirty="0">
                <a:solidFill>
                  <a:srgbClr val="FFFF00"/>
                </a:solidFill>
                <a:effectLst>
                  <a:outerShdw blurRad="38100" dist="38100" dir="2700000" algn="tl">
                    <a:srgbClr val="000000">
                      <a:alpha val="43137"/>
                    </a:srgbClr>
                  </a:outerShdw>
                </a:effectLst>
              </a:rPr>
              <a:t>20. Write a function in  Python to count the number of alphabets present in a text file “NOTES.TXT”.  </a:t>
            </a:r>
            <a:endParaRPr kumimoji="0" lang="en-US" sz="2800" b="1" i="0" u="none" strike="noStrike" cap="none" normalizeH="0" baseline="0" dirty="0">
              <a:ln>
                <a:noFill/>
              </a:ln>
              <a:solidFill>
                <a:srgbClr val="FFFF00"/>
              </a:solidFill>
              <a:effectLst>
                <a:outerShdw blurRad="38100" dist="38100" dir="2700000" algn="tl">
                  <a:srgbClr val="000000">
                    <a:alpha val="43137"/>
                  </a:srgbClr>
                </a:outerShdw>
              </a:effectLst>
              <a:cs typeface="Arial" pitchFamily="34" charset="0"/>
            </a:endParaRPr>
          </a:p>
        </p:txBody>
      </p:sp>
      <p:pic>
        <p:nvPicPr>
          <p:cNvPr id="265218" name="Picture 2"/>
          <p:cNvPicPr>
            <a:picLocks noChangeAspect="1" noChangeArrowheads="1"/>
          </p:cNvPicPr>
          <p:nvPr/>
        </p:nvPicPr>
        <p:blipFill>
          <a:blip r:embed="rId4"/>
          <a:srcRect l="14062" t="17578" r="59375" b="70703"/>
          <a:stretch>
            <a:fillRect/>
          </a:stretch>
        </p:blipFill>
        <p:spPr bwMode="auto">
          <a:xfrm>
            <a:off x="1571604" y="3500438"/>
            <a:ext cx="6881861" cy="2428892"/>
          </a:xfrm>
          <a:prstGeom prst="rect">
            <a:avLst/>
          </a:prstGeom>
          <a:noFill/>
          <a:ln w="9525">
            <a:noFill/>
            <a:miter lim="800000"/>
            <a:headEnd/>
            <a:tailEnd/>
          </a:ln>
          <a:effectLst/>
        </p:spPr>
      </p:pic>
      <p:sp>
        <p:nvSpPr>
          <p:cNvPr id="5" name="Rectangle 4"/>
          <p:cNvSpPr/>
          <p:nvPr/>
        </p:nvSpPr>
        <p:spPr>
          <a:xfrm>
            <a:off x="3929058" y="2928934"/>
            <a:ext cx="2928958"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US" sz="2800" b="1" dirty="0">
                <a:solidFill>
                  <a:srgbClr val="FFFF00"/>
                </a:solidFill>
                <a:effectLst>
                  <a:outerShdw blurRad="38100" dist="38100" dir="2700000" algn="tl">
                    <a:srgbClr val="000000">
                      <a:alpha val="43137"/>
                    </a:srgbClr>
                  </a:outerShdw>
                </a:effectLst>
              </a:rPr>
              <a:t>NOTES.TXT FILE</a:t>
            </a:r>
            <a:endParaRPr lang="en-IN" sz="2800" dirty="0"/>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3143248"/>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QNO 4</a:t>
            </a:r>
          </a:p>
        </p:txBody>
      </p:sp>
    </p:spTree>
    <p:extLst>
      <p:ext uri="{BB962C8B-B14F-4D97-AF65-F5344CB8AC3E}">
        <p14:creationId xmlns:p14="http://schemas.microsoft.com/office/powerpoint/2010/main" val="11016338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3000372"/>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2015 Delhi</a:t>
            </a:r>
          </a:p>
        </p:txBody>
      </p:sp>
    </p:spTree>
    <p:extLst>
      <p:ext uri="{BB962C8B-B14F-4D97-AF65-F5344CB8AC3E}">
        <p14:creationId xmlns:p14="http://schemas.microsoft.com/office/powerpoint/2010/main" val="11016338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2015 Delhi</a:t>
            </a:r>
          </a:p>
        </p:txBody>
      </p:sp>
      <p:sp>
        <p:nvSpPr>
          <p:cNvPr id="3" name="Rectangle 2"/>
          <p:cNvSpPr/>
          <p:nvPr/>
        </p:nvSpPr>
        <p:spPr>
          <a:xfrm>
            <a:off x="1285852" y="1928802"/>
            <a:ext cx="7143800" cy="3539430"/>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4(a)  Differentiate between the following :  1</a:t>
            </a:r>
          </a:p>
          <a:p>
            <a:pPr algn="just"/>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i</a:t>
            </a:r>
            <a:r>
              <a:rPr lang="en-IN" sz="2800" b="1" dirty="0">
                <a:solidFill>
                  <a:srgbClr val="FFFF00"/>
                </a:solidFill>
                <a:effectLst>
                  <a:outerShdw blurRad="38100" dist="38100" dir="2700000" algn="tl">
                    <a:srgbClr val="000000">
                      <a:alpha val="43137"/>
                    </a:srgbClr>
                  </a:outerShdw>
                </a:effectLst>
              </a:rPr>
              <a:t>)  f = open(‘diary.txt’, ‘r’)</a:t>
            </a:r>
          </a:p>
          <a:p>
            <a:pPr algn="just"/>
            <a:r>
              <a:rPr lang="en-IN" sz="2800" b="1" dirty="0">
                <a:solidFill>
                  <a:srgbClr val="FFFF00"/>
                </a:solidFill>
                <a:effectLst>
                  <a:outerShdw blurRad="38100" dist="38100" dir="2700000" algn="tl">
                    <a:srgbClr val="000000">
                      <a:alpha val="43137"/>
                    </a:srgbClr>
                  </a:outerShdw>
                </a:effectLst>
              </a:rPr>
              <a:t>	(ii) f = open(‘diary.txt’, ‘w’)</a:t>
            </a:r>
          </a:p>
          <a:p>
            <a:pPr algn="just"/>
            <a:endParaRPr lang="en-IN" sz="2800" b="1" dirty="0">
              <a:solidFill>
                <a:srgbClr val="FFFF00"/>
              </a:solidFill>
              <a:effectLst>
                <a:outerShdw blurRad="38100" dist="38100" dir="2700000" algn="tl">
                  <a:srgbClr val="000000">
                    <a:alpha val="43137"/>
                  </a:srgbClr>
                </a:outerShdw>
              </a:effectLst>
            </a:endParaRPr>
          </a:p>
          <a:p>
            <a:pPr algn="just"/>
            <a:endParaRPr lang="en-IN" sz="2800" b="1" dirty="0">
              <a:solidFill>
                <a:srgbClr val="FFFF00"/>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4(b)  Write a method in python to read the content from a text file diary.txt line by line and display the same on screen.		2</a:t>
            </a:r>
          </a:p>
        </p:txBody>
      </p:sp>
    </p:spTree>
    <p:extLst>
      <p:ext uri="{BB962C8B-B14F-4D97-AF65-F5344CB8AC3E}">
        <p14:creationId xmlns:p14="http://schemas.microsoft.com/office/powerpoint/2010/main" val="11016338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321468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2016 Delhi</a:t>
            </a:r>
          </a:p>
        </p:txBody>
      </p:sp>
    </p:spTree>
    <p:extLst>
      <p:ext uri="{BB962C8B-B14F-4D97-AF65-F5344CB8AC3E}">
        <p14:creationId xmlns:p14="http://schemas.microsoft.com/office/powerpoint/2010/main" val="11016338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2016 Delhi</a:t>
            </a:r>
          </a:p>
        </p:txBody>
      </p:sp>
      <p:sp>
        <p:nvSpPr>
          <p:cNvPr id="3" name="Rectangle 2"/>
          <p:cNvSpPr/>
          <p:nvPr/>
        </p:nvSpPr>
        <p:spPr>
          <a:xfrm>
            <a:off x="1285852" y="1928802"/>
            <a:ext cx="7143800" cy="4401205"/>
          </a:xfrm>
          <a:prstGeom prst="rect">
            <a:avLst/>
          </a:prstGeom>
        </p:spPr>
        <p:txBody>
          <a:bodyPr wrap="square">
            <a:spAutoFit/>
          </a:bodyPr>
          <a:lstStyle/>
          <a:p>
            <a:pPr marL="514350" indent="-514350" algn="just">
              <a:buAutoNum type="arabicPeriod" startAt="4"/>
            </a:pPr>
            <a:r>
              <a:rPr lang="en-IN" sz="2800" b="1" dirty="0">
                <a:solidFill>
                  <a:srgbClr val="FFFF00"/>
                </a:solidFill>
                <a:effectLst>
                  <a:outerShdw blurRad="38100" dist="38100" dir="2700000" algn="tl">
                    <a:srgbClr val="000000">
                      <a:alpha val="43137"/>
                    </a:srgbClr>
                  </a:outerShdw>
                </a:effectLst>
              </a:rPr>
              <a:t>(a)  Write a statement in Python to perform the following operations :                           1</a:t>
            </a:r>
          </a:p>
          <a:p>
            <a:pPr marL="514350" indent="-514350" algn="just"/>
            <a:endParaRPr lang="en-IN" sz="2800" b="1" dirty="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a:solidFill>
                  <a:srgbClr val="FFFF00"/>
                </a:solidFill>
                <a:effectLst>
                  <a:outerShdw blurRad="38100" dist="38100" dir="2700000" algn="tl">
                    <a:srgbClr val="000000">
                      <a:alpha val="43137"/>
                    </a:srgbClr>
                  </a:outerShdw>
                </a:effectLst>
              </a:rPr>
              <a:t> To open a text file “BOOK.TXT” in read mode</a:t>
            </a:r>
          </a:p>
          <a:p>
            <a:pPr algn="just">
              <a:buFont typeface="Wingdings" pitchFamily="2" charset="2"/>
              <a:buChar char="ü"/>
            </a:pPr>
            <a:r>
              <a:rPr lang="en-IN" sz="2800" b="1" dirty="0">
                <a:solidFill>
                  <a:srgbClr val="FFFF00"/>
                </a:solidFill>
                <a:effectLst>
                  <a:outerShdw blurRad="38100" dist="38100" dir="2700000" algn="tl">
                    <a:srgbClr val="000000">
                      <a:alpha val="43137"/>
                    </a:srgbClr>
                  </a:outerShdw>
                </a:effectLst>
              </a:rPr>
              <a:t> To open a text file “BOOK.TXT” in write mode</a:t>
            </a:r>
          </a:p>
          <a:p>
            <a:pPr algn="just"/>
            <a:endParaRPr lang="en-IN" sz="2800" b="1" dirty="0">
              <a:solidFill>
                <a:srgbClr val="FFFF00"/>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4(b)  Write a method in python to read the content from a text file diary.txt line by line and display the same on screen.		2</a:t>
            </a:r>
          </a:p>
        </p:txBody>
      </p:sp>
    </p:spTree>
    <p:extLst>
      <p:ext uri="{BB962C8B-B14F-4D97-AF65-F5344CB8AC3E}">
        <p14:creationId xmlns:p14="http://schemas.microsoft.com/office/powerpoint/2010/main" val="11016338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321468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2017 Delhi</a:t>
            </a:r>
          </a:p>
        </p:txBody>
      </p:sp>
    </p:spTree>
    <p:extLst>
      <p:ext uri="{BB962C8B-B14F-4D97-AF65-F5344CB8AC3E}">
        <p14:creationId xmlns:p14="http://schemas.microsoft.com/office/powerpoint/2010/main" val="11016338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2017 Delhi</a:t>
            </a:r>
          </a:p>
        </p:txBody>
      </p:sp>
      <p:sp>
        <p:nvSpPr>
          <p:cNvPr id="3" name="Rectangle 2"/>
          <p:cNvSpPr/>
          <p:nvPr/>
        </p:nvSpPr>
        <p:spPr>
          <a:xfrm>
            <a:off x="1285852" y="1928802"/>
            <a:ext cx="7143800" cy="3108543"/>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4 (a)  Differentiate between file modes r+ and </a:t>
            </a:r>
            <a:r>
              <a:rPr lang="en-IN" sz="2800" b="1" dirty="0" err="1">
                <a:solidFill>
                  <a:srgbClr val="FFFF00"/>
                </a:solidFill>
                <a:effectLst>
                  <a:outerShdw blurRad="38100" dist="38100" dir="2700000" algn="tl">
                    <a:srgbClr val="000000">
                      <a:alpha val="43137"/>
                    </a:srgbClr>
                  </a:outerShdw>
                </a:effectLst>
              </a:rPr>
              <a:t>rb</a:t>
            </a:r>
            <a:r>
              <a:rPr lang="en-IN" sz="2800" b="1" dirty="0">
                <a:solidFill>
                  <a:srgbClr val="FFFF00"/>
                </a:solidFill>
                <a:effectLst>
                  <a:outerShdw blurRad="38100" dist="38100" dir="2700000" algn="tl">
                    <a:srgbClr val="000000">
                      <a:alpha val="43137"/>
                    </a:srgbClr>
                  </a:outerShdw>
                </a:effectLst>
              </a:rPr>
              <a:t>+ with respect to Python.                	1</a:t>
            </a:r>
          </a:p>
          <a:p>
            <a:pPr marL="514350" indent="-514350" algn="just"/>
            <a:endParaRPr lang="en-IN" sz="2800" b="1" dirty="0">
              <a:solidFill>
                <a:srgbClr val="FFFF00"/>
              </a:solidFill>
              <a:effectLst>
                <a:outerShdw blurRad="38100" dist="38100" dir="2700000" algn="tl">
                  <a:srgbClr val="000000">
                    <a:alpha val="43137"/>
                  </a:srgbClr>
                </a:outerShdw>
              </a:effectLst>
            </a:endParaRPr>
          </a:p>
          <a:p>
            <a:pPr marL="514350" indent="-514350" algn="just"/>
            <a:r>
              <a:rPr lang="en-IN" sz="2800" b="1" dirty="0">
                <a:solidFill>
                  <a:srgbClr val="FFFF00"/>
                </a:solidFill>
                <a:effectLst>
                  <a:outerShdw blurRad="38100" dist="38100" dir="2700000" algn="tl">
                    <a:srgbClr val="000000">
                      <a:alpha val="43137"/>
                    </a:srgbClr>
                  </a:outerShdw>
                </a:effectLst>
              </a:rPr>
              <a:t>4(b)  Write a method in Python to read lines from a text file MYNOTES.TXT, and display those lines, which are starting with the alphabet  K  					2</a:t>
            </a:r>
          </a:p>
        </p:txBody>
      </p:sp>
    </p:spTree>
    <p:extLst>
      <p:ext uri="{BB962C8B-B14F-4D97-AF65-F5344CB8AC3E}">
        <p14:creationId xmlns:p14="http://schemas.microsoft.com/office/powerpoint/2010/main" val="11016338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321468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2018 AI</a:t>
            </a:r>
          </a:p>
        </p:txBody>
      </p:sp>
    </p:spTree>
    <p:extLst>
      <p:ext uri="{BB962C8B-B14F-4D97-AF65-F5344CB8AC3E}">
        <p14:creationId xmlns:p14="http://schemas.microsoft.com/office/powerpoint/2010/main" val="1101633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2018 AI</a:t>
            </a:r>
          </a:p>
        </p:txBody>
      </p:sp>
      <p:sp>
        <p:nvSpPr>
          <p:cNvPr id="3" name="Rectangle 2"/>
          <p:cNvSpPr/>
          <p:nvPr/>
        </p:nvSpPr>
        <p:spPr>
          <a:xfrm>
            <a:off x="1285852" y="1928802"/>
            <a:ext cx="7572428" cy="4401205"/>
          </a:xfrm>
          <a:prstGeom prst="rect">
            <a:avLst/>
          </a:prstGeom>
        </p:spPr>
        <p:txBody>
          <a:bodyPr wrap="square">
            <a:spAutoFit/>
          </a:bodyPr>
          <a:lstStyle/>
          <a:p>
            <a:pPr marL="514350" indent="-514350" algn="just"/>
            <a:r>
              <a:rPr lang="en-IN" sz="2800" b="1" dirty="0">
                <a:solidFill>
                  <a:srgbClr val="FFFF00"/>
                </a:solidFill>
                <a:effectLst>
                  <a:outerShdw blurRad="38100" dist="38100" dir="2700000" algn="tl">
                    <a:srgbClr val="000000">
                      <a:alpha val="43137"/>
                    </a:srgbClr>
                  </a:outerShdw>
                </a:effectLst>
              </a:rPr>
              <a:t>4 (a) Write a statement in Python to open a text file STORY.TXT so that new contents can be added at the end of it.                                   1</a:t>
            </a:r>
          </a:p>
          <a:p>
            <a:pPr marL="514350" indent="-514350" algn="just"/>
            <a:endParaRPr lang="en-IN" sz="2800" b="1" dirty="0">
              <a:solidFill>
                <a:srgbClr val="FFFF00"/>
              </a:solidFill>
              <a:effectLst>
                <a:outerShdw blurRad="38100" dist="38100" dir="2700000" algn="tl">
                  <a:srgbClr val="000000">
                    <a:alpha val="43137"/>
                  </a:srgbClr>
                </a:outerShdw>
              </a:effectLst>
            </a:endParaRPr>
          </a:p>
          <a:p>
            <a:pPr marL="514350" indent="-514350" algn="just"/>
            <a:r>
              <a:rPr lang="en-IN" sz="2800" b="1" dirty="0">
                <a:solidFill>
                  <a:srgbClr val="FFFF00"/>
                </a:solidFill>
                <a:effectLst>
                  <a:outerShdw blurRad="38100" dist="38100" dir="2700000" algn="tl">
                    <a:srgbClr val="000000">
                      <a:alpha val="43137"/>
                    </a:srgbClr>
                  </a:outerShdw>
                </a:effectLst>
              </a:rPr>
              <a:t>4 (b)  Write a method in Python to read lines from a text file INDIA.TXT, to find and display the occurrence of the word ‘‘India’’.                  2</a:t>
            </a:r>
          </a:p>
          <a:p>
            <a:pPr marL="514350" indent="-514350" algn="just"/>
            <a:r>
              <a:rPr lang="en-IN" sz="2800" b="1" dirty="0">
                <a:solidFill>
                  <a:srgbClr val="FFFF00"/>
                </a:solidFill>
                <a:effectLst>
                  <a:outerShdw blurRad="38100" dist="38100" dir="2700000" algn="tl">
                    <a:srgbClr val="000000">
                      <a:alpha val="43137"/>
                    </a:srgbClr>
                  </a:outerShdw>
                </a:effectLst>
              </a:rPr>
              <a:t>For example :</a:t>
            </a:r>
          </a:p>
          <a:p>
            <a:pPr marL="514350" indent="-514350" algn="just"/>
            <a:r>
              <a:rPr lang="en-IN" sz="2800" b="1" dirty="0">
                <a:solidFill>
                  <a:srgbClr val="FFFF00"/>
                </a:solidFill>
                <a:effectLst>
                  <a:outerShdw blurRad="38100" dist="38100" dir="2700000" algn="tl">
                    <a:srgbClr val="000000">
                      <a:alpha val="43137"/>
                    </a:srgbClr>
                  </a:outerShdw>
                </a:effectLst>
              </a:rPr>
              <a:t>If the content of the file is</a:t>
            </a:r>
          </a:p>
          <a:p>
            <a:pPr marL="514350" indent="-514350" algn="just"/>
            <a:r>
              <a:rPr lang="en-IN" sz="2800" b="1" dirty="0">
                <a:solidFill>
                  <a:schemeClr val="bg1"/>
                </a:solidFill>
                <a:effectLst>
                  <a:outerShdw blurRad="38100" dist="38100" dir="2700000" algn="tl">
                    <a:srgbClr val="000000">
                      <a:alpha val="43137"/>
                    </a:srgbClr>
                  </a:outerShdw>
                </a:effectLst>
              </a:rPr>
              <a:t>‘‘India is the fastest growing economy.</a:t>
            </a:r>
          </a:p>
        </p:txBody>
      </p:sp>
    </p:spTree>
    <p:extLst>
      <p:ext uri="{BB962C8B-B14F-4D97-AF65-F5344CB8AC3E}">
        <p14:creationId xmlns:p14="http://schemas.microsoft.com/office/powerpoint/2010/main" val="110163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1500174"/>
            <a:ext cx="7500990"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66FF33"/>
                </a:solidFill>
                <a:effectLst>
                  <a:outerShdw blurRad="38100" dist="38100" dir="2700000" algn="tl">
                    <a:srgbClr val="000000">
                      <a:alpha val="43137"/>
                    </a:srgbClr>
                  </a:outerShdw>
                </a:effectLst>
              </a:rPr>
              <a:t>open() requires three arguments to work, </a:t>
            </a:r>
          </a:p>
          <a:p>
            <a:pPr algn="just"/>
            <a:r>
              <a:rPr lang="en-IN" sz="2800" b="1" dirty="0">
                <a:solidFill>
                  <a:srgbClr val="FFFF00"/>
                </a:solidFill>
                <a:effectLst>
                  <a:outerShdw blurRad="38100" dist="38100" dir="2700000" algn="tl">
                    <a:srgbClr val="000000">
                      <a:alpha val="43137"/>
                    </a:srgbClr>
                  </a:outerShdw>
                </a:effectLst>
              </a:rPr>
              <a:t>first one ( filename ) </a:t>
            </a:r>
            <a:r>
              <a:rPr lang="en-IN" sz="2800" b="1" dirty="0">
                <a:solidFill>
                  <a:schemeClr val="bg1"/>
                </a:solidFill>
                <a:effectLst>
                  <a:outerShdw blurRad="38100" dist="38100" dir="2700000" algn="tl">
                    <a:srgbClr val="000000">
                      <a:alpha val="43137"/>
                    </a:srgbClr>
                  </a:outerShdw>
                </a:effectLst>
              </a:rPr>
              <a:t>is the name of the file on secondary storage media, which can be string constant or a variable. The name can include the description of path, in case, the file does not reside in the same folder / directory in which we are working</a:t>
            </a: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The </a:t>
            </a:r>
            <a:r>
              <a:rPr lang="en-IN" sz="2800" b="1" dirty="0">
                <a:solidFill>
                  <a:srgbClr val="FFFF00"/>
                </a:solidFill>
                <a:effectLst>
                  <a:outerShdw blurRad="38100" dist="38100" dir="2700000" algn="tl">
                    <a:srgbClr val="000000">
                      <a:alpha val="43137"/>
                    </a:srgbClr>
                  </a:outerShdw>
                </a:effectLst>
                <a:cs typeface="Times New Roman" pitchFamily="18" charset="0"/>
              </a:rPr>
              <a:t>second parameter (access_mode) </a:t>
            </a:r>
            <a:r>
              <a:rPr lang="en-IN" sz="2800" b="1" dirty="0">
                <a:solidFill>
                  <a:schemeClr val="bg1"/>
                </a:solidFill>
                <a:effectLst>
                  <a:outerShdw blurRad="38100" dist="38100" dir="2700000" algn="tl">
                    <a:srgbClr val="000000">
                      <a:alpha val="43137"/>
                    </a:srgbClr>
                  </a:outerShdw>
                </a:effectLst>
                <a:cs typeface="Times New Roman" pitchFamily="18" charset="0"/>
              </a:rPr>
              <a:t>describes how file will be used throughout the program. This is an optional parameter and the default access_mode is reading.</a:t>
            </a:r>
          </a:p>
        </p:txBody>
      </p:sp>
    </p:spTree>
    <p:extLst>
      <p:ext uri="{BB962C8B-B14F-4D97-AF65-F5344CB8AC3E}">
        <p14:creationId xmlns:p14="http://schemas.microsoft.com/office/powerpoint/2010/main" val="11016338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357166"/>
            <a:ext cx="6715204"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CBSE QUESTION PAPER 2018 AI</a:t>
            </a:r>
          </a:p>
        </p:txBody>
      </p:sp>
      <p:sp>
        <p:nvSpPr>
          <p:cNvPr id="3" name="Rectangle 2"/>
          <p:cNvSpPr/>
          <p:nvPr/>
        </p:nvSpPr>
        <p:spPr>
          <a:xfrm>
            <a:off x="1285852" y="1928802"/>
            <a:ext cx="7572428" cy="3970318"/>
          </a:xfrm>
          <a:prstGeom prst="rect">
            <a:avLst/>
          </a:prstGeom>
        </p:spPr>
        <p:txBody>
          <a:bodyPr wrap="square">
            <a:spAutoFit/>
          </a:bodyPr>
          <a:lstStyle/>
          <a:p>
            <a:pPr marL="514350" indent="-514350"/>
            <a:r>
              <a:rPr lang="en-IN" sz="2800" b="1" dirty="0">
                <a:solidFill>
                  <a:schemeClr val="bg1"/>
                </a:solidFill>
                <a:effectLst>
                  <a:outerShdw blurRad="38100" dist="38100" dir="2700000" algn="tl">
                    <a:srgbClr val="000000">
                      <a:alpha val="43137"/>
                    </a:srgbClr>
                  </a:outerShdw>
                </a:effectLst>
              </a:rPr>
              <a:t>India is looking for more investments around the globe.</a:t>
            </a:r>
          </a:p>
          <a:p>
            <a:pPr marL="514350" indent="-514350" algn="just"/>
            <a:endParaRPr lang="en-IN" sz="2800" b="1" dirty="0">
              <a:solidFill>
                <a:schemeClr val="bg1"/>
              </a:solidFill>
              <a:effectLst>
                <a:outerShdw blurRad="38100" dist="38100" dir="2700000" algn="tl">
                  <a:srgbClr val="000000">
                    <a:alpha val="43137"/>
                  </a:srgbClr>
                </a:outerShdw>
              </a:effectLst>
            </a:endParaRPr>
          </a:p>
          <a:p>
            <a:pPr marL="514350" indent="-514350"/>
            <a:r>
              <a:rPr lang="en-IN" sz="2800" b="1" dirty="0">
                <a:solidFill>
                  <a:schemeClr val="bg1"/>
                </a:solidFill>
                <a:effectLst>
                  <a:outerShdw blurRad="38100" dist="38100" dir="2700000" algn="tl">
                    <a:srgbClr val="000000">
                      <a:alpha val="43137"/>
                    </a:srgbClr>
                  </a:outerShdw>
                </a:effectLst>
              </a:rPr>
              <a:t>The whole world is looking at India as a great market.</a:t>
            </a:r>
          </a:p>
          <a:p>
            <a:pPr marL="514350" indent="-514350"/>
            <a:r>
              <a:rPr lang="en-IN" sz="2800" b="1" dirty="0">
                <a:solidFill>
                  <a:schemeClr val="bg1"/>
                </a:solidFill>
                <a:effectLst>
                  <a:outerShdw blurRad="38100" dist="38100" dir="2700000" algn="tl">
                    <a:srgbClr val="000000">
                      <a:alpha val="43137"/>
                    </a:srgbClr>
                  </a:outerShdw>
                </a:effectLst>
              </a:rPr>
              <a:t>Most of the Indians can foresee the heights that India is capable of reaching.’’</a:t>
            </a:r>
          </a:p>
          <a:p>
            <a:pPr marL="514350" indent="-514350"/>
            <a:endParaRPr lang="en-IN" sz="2800" b="1" dirty="0">
              <a:solidFill>
                <a:srgbClr val="FFFF00"/>
              </a:solidFill>
              <a:effectLst>
                <a:outerShdw blurRad="38100" dist="38100" dir="2700000" algn="tl">
                  <a:srgbClr val="000000">
                    <a:alpha val="43137"/>
                  </a:srgbClr>
                </a:outerShdw>
              </a:effectLst>
            </a:endParaRPr>
          </a:p>
          <a:p>
            <a:pPr marL="514350" indent="-514350" algn="just"/>
            <a:r>
              <a:rPr lang="en-IN" sz="2800" b="1" dirty="0">
                <a:solidFill>
                  <a:srgbClr val="FFFF00"/>
                </a:solidFill>
                <a:effectLst>
                  <a:outerShdw blurRad="38100" dist="38100" dir="2700000" algn="tl">
                    <a:srgbClr val="000000">
                      <a:alpha val="43137"/>
                    </a:srgbClr>
                  </a:outerShdw>
                </a:effectLst>
              </a:rPr>
              <a:t>The output should be 4.		                           2</a:t>
            </a:r>
          </a:p>
        </p:txBody>
      </p:sp>
    </p:spTree>
    <p:extLst>
      <p:ext uri="{BB962C8B-B14F-4D97-AF65-F5344CB8AC3E}">
        <p14:creationId xmlns:p14="http://schemas.microsoft.com/office/powerpoint/2010/main" val="11016338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4480" y="3000372"/>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3200" b="1" dirty="0">
                <a:solidFill>
                  <a:srgbClr val="FFFF00"/>
                </a:solidFill>
                <a:effectLst>
                  <a:outerShdw blurRad="38100" dist="38100" dir="2700000" algn="tl">
                    <a:srgbClr val="000000">
                      <a:alpha val="43137"/>
                    </a:srgbClr>
                  </a:outerShdw>
                </a:effectLst>
              </a:rPr>
              <a:t> ADDITIONAL PROGRAMS</a:t>
            </a:r>
            <a:endParaRPr lang="el-GR"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43042"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3200" b="1" dirty="0">
                <a:solidFill>
                  <a:srgbClr val="FFFF00"/>
                </a:solidFill>
                <a:effectLst>
                  <a:outerShdw blurRad="38100" dist="38100" dir="2700000" algn="tl">
                    <a:srgbClr val="000000">
                      <a:alpha val="43137"/>
                    </a:srgbClr>
                  </a:outerShdw>
                </a:effectLst>
              </a:rPr>
              <a:t>ADDITIONAL PROGRAMS</a:t>
            </a:r>
            <a:endParaRPr lang="el-GR" sz="3200" b="1"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142976" y="1714488"/>
            <a:ext cx="7572428" cy="4401205"/>
          </a:xfrm>
          <a:prstGeom prst="rect">
            <a:avLst/>
          </a:prstGeom>
        </p:spPr>
        <p:txBody>
          <a:bodyPr wrap="square">
            <a:spAutoFit/>
          </a:bodyPr>
          <a:lstStyle/>
          <a:p>
            <a:pPr marL="514350" indent="-514350">
              <a:buAutoNum type="arabicPeriod"/>
            </a:pPr>
            <a:r>
              <a:rPr lang="en-IN" sz="2800" b="1" dirty="0">
                <a:solidFill>
                  <a:srgbClr val="FFFF00"/>
                </a:solidFill>
                <a:effectLst>
                  <a:outerShdw blurRad="38100" dist="38100" dir="2700000" algn="tl">
                    <a:srgbClr val="000000">
                      <a:alpha val="43137"/>
                    </a:srgbClr>
                  </a:outerShdw>
                </a:effectLst>
              </a:rPr>
              <a:t>Write a Python program to read an entire text file. </a:t>
            </a:r>
          </a:p>
          <a:p>
            <a:pPr marL="514350" indent="-514350">
              <a:buAutoNum type="arabicPeriod"/>
            </a:pPr>
            <a:r>
              <a:rPr lang="en-IN" sz="2800" b="1" dirty="0">
                <a:solidFill>
                  <a:srgbClr val="FFFF00"/>
                </a:solidFill>
                <a:effectLst>
                  <a:outerShdw blurRad="38100" dist="38100" dir="2700000" algn="tl">
                    <a:srgbClr val="000000">
                      <a:alpha val="43137"/>
                    </a:srgbClr>
                  </a:outerShdw>
                </a:effectLst>
              </a:rPr>
              <a:t>Write a Python program to read first n lines of a file. </a:t>
            </a:r>
          </a:p>
          <a:p>
            <a:pPr marL="514350" indent="-514350">
              <a:buAutoNum type="arabicPeriod"/>
            </a:pPr>
            <a:r>
              <a:rPr lang="en-IN" sz="2800" b="1" dirty="0">
                <a:solidFill>
                  <a:srgbClr val="FFFF00"/>
                </a:solidFill>
                <a:effectLst>
                  <a:outerShdw blurRad="38100" dist="38100" dir="2700000" algn="tl">
                    <a:srgbClr val="000000">
                      <a:alpha val="43137"/>
                    </a:srgbClr>
                  </a:outerShdw>
                </a:effectLst>
              </a:rPr>
              <a:t>Write a Python program to append text to a file and display the text. </a:t>
            </a:r>
          </a:p>
          <a:p>
            <a:pPr marL="514350" indent="-514350">
              <a:buAutoNum type="arabicPeriod"/>
            </a:pPr>
            <a:r>
              <a:rPr lang="en-IN" sz="2800" b="1" dirty="0">
                <a:solidFill>
                  <a:srgbClr val="FFFF00"/>
                </a:solidFill>
                <a:effectLst>
                  <a:outerShdw blurRad="38100" dist="38100" dir="2700000" algn="tl">
                    <a:srgbClr val="000000">
                      <a:alpha val="43137"/>
                    </a:srgbClr>
                  </a:outerShdw>
                </a:effectLst>
              </a:rPr>
              <a:t>Write a Python program to read last n lines of a file. </a:t>
            </a:r>
          </a:p>
          <a:p>
            <a:pPr marL="514350" indent="-514350">
              <a:buFontTx/>
              <a:buAutoNum type="arabicPeriod"/>
            </a:pPr>
            <a:r>
              <a:rPr lang="en-IN" sz="2800" b="1" dirty="0">
                <a:solidFill>
                  <a:srgbClr val="FFFF00"/>
                </a:solidFill>
                <a:effectLst>
                  <a:outerShdw blurRad="38100" dist="38100" dir="2700000" algn="tl">
                    <a:srgbClr val="000000">
                      <a:alpha val="43137"/>
                    </a:srgbClr>
                  </a:outerShdw>
                </a:effectLst>
              </a:rPr>
              <a:t>Write a Python program to read last n lines of a file. </a:t>
            </a: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4414" y="1357298"/>
            <a:ext cx="7572428" cy="5262979"/>
          </a:xfrm>
          <a:prstGeom prst="rect">
            <a:avLst/>
          </a:prstGeom>
        </p:spPr>
        <p:txBody>
          <a:bodyPr wrap="square">
            <a:spAutoFit/>
          </a:bodyPr>
          <a:lstStyle/>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and store it into a list.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store it into a variable.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store it into an array.</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find the longest words.</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count the number of lines in a text file.</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count the frequency of words in a file. </a:t>
            </a:r>
          </a:p>
        </p:txBody>
      </p:sp>
      <p:sp>
        <p:nvSpPr>
          <p:cNvPr id="5" name="Title 1"/>
          <p:cNvSpPr txBox="1">
            <a:spLocks/>
          </p:cNvSpPr>
          <p:nvPr/>
        </p:nvSpPr>
        <p:spPr>
          <a:xfrm>
            <a:off x="1643042"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3200" b="1" dirty="0">
                <a:solidFill>
                  <a:srgbClr val="FFFF00"/>
                </a:solidFill>
                <a:effectLst>
                  <a:outerShdw blurRad="38100" dist="38100" dir="2700000" algn="tl">
                    <a:srgbClr val="000000">
                      <a:alpha val="43137"/>
                    </a:srgbClr>
                  </a:outerShdw>
                </a:effectLst>
              </a:rPr>
              <a:t>ADDITIONAL PROGRAMS</a:t>
            </a:r>
            <a:endParaRPr lang="el-GR"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4414" y="1357298"/>
            <a:ext cx="7572428" cy="12157174"/>
          </a:xfrm>
          <a:prstGeom prst="rect">
            <a:avLst/>
          </a:prstGeom>
        </p:spPr>
        <p:txBody>
          <a:bodyPr wrap="square">
            <a:spAutoFit/>
          </a:bodyPr>
          <a:lstStyle/>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and store it into a list.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store it into a variable.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file line by line store it into an array.</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find the longest words.</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count the number of lines in a text file.</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count the frequency of words in a file. </a:t>
            </a:r>
          </a:p>
          <a:p>
            <a:pPr marL="514350" indent="-514350">
              <a:buAutoNum type="arabicPeriod" startAt="5"/>
            </a:pPr>
            <a:endParaRPr lang="en-IN" sz="2800" b="1" dirty="0">
              <a:solidFill>
                <a:srgbClr val="FFFF00"/>
              </a:solidFill>
              <a:effectLst>
                <a:outerShdw blurRad="38100" dist="38100" dir="2700000" algn="tl">
                  <a:srgbClr val="000000">
                    <a:alpha val="43137"/>
                  </a:srgbClr>
                </a:outerShdw>
              </a:effectLst>
            </a:endParaRP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get the file size of a plain file</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 Write a Python program to write a list to a file.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copy the contents of a file to another file.</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combine each line from first file with the corresponding line in second file.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read a random line from a file. </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assess if a file is closed or not.</a:t>
            </a:r>
          </a:p>
          <a:p>
            <a:pPr marL="514350" indent="-514350">
              <a:buAutoNum type="arabicPeriod" startAt="5"/>
            </a:pPr>
            <a:r>
              <a:rPr lang="en-IN" sz="2800" b="1" dirty="0">
                <a:solidFill>
                  <a:srgbClr val="FFFF00"/>
                </a:solidFill>
                <a:effectLst>
                  <a:outerShdw blurRad="38100" dist="38100" dir="2700000" algn="tl">
                    <a:srgbClr val="000000">
                      <a:alpha val="43137"/>
                    </a:srgbClr>
                  </a:outerShdw>
                </a:effectLst>
              </a:rPr>
              <a:t>Write a Python program to remove newline characters from a file. </a:t>
            </a:r>
          </a:p>
        </p:txBody>
      </p:sp>
      <p:sp>
        <p:nvSpPr>
          <p:cNvPr id="5" name="Title 1"/>
          <p:cNvSpPr txBox="1">
            <a:spLocks/>
          </p:cNvSpPr>
          <p:nvPr/>
        </p:nvSpPr>
        <p:spPr>
          <a:xfrm>
            <a:off x="1643042"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3200" b="1" dirty="0">
                <a:solidFill>
                  <a:srgbClr val="FFFF00"/>
                </a:solidFill>
                <a:effectLst>
                  <a:outerShdw blurRad="38100" dist="38100" dir="2700000" algn="tl">
                    <a:srgbClr val="000000">
                      <a:alpha val="43137"/>
                    </a:srgbClr>
                  </a:outerShdw>
                </a:effectLst>
              </a:rPr>
              <a:t>ADDITIONAL PROGRAMS</a:t>
            </a:r>
            <a:endParaRPr lang="el-GR"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43042"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3200" b="1" dirty="0">
                <a:solidFill>
                  <a:srgbClr val="FFFF00"/>
                </a:solidFill>
                <a:effectLst>
                  <a:outerShdw blurRad="38100" dist="38100" dir="2700000" algn="tl">
                    <a:srgbClr val="000000">
                      <a:alpha val="43137"/>
                    </a:srgbClr>
                  </a:outerShdw>
                </a:effectLst>
              </a:rPr>
              <a:t> CLASS TEST</a:t>
            </a:r>
            <a:endParaRPr lang="el-GR" sz="3200" b="1" dirty="0">
              <a:solidFill>
                <a:srgbClr val="FFFF00"/>
              </a:solidFill>
              <a:effectLst>
                <a:outerShdw blurRad="38100" dist="38100" dir="2700000" algn="tl">
                  <a:srgbClr val="000000">
                    <a:alpha val="43137"/>
                  </a:srgbClr>
                </a:outerShdw>
              </a:effectLst>
            </a:endParaRPr>
          </a:p>
        </p:txBody>
      </p:sp>
      <p:sp>
        <p:nvSpPr>
          <p:cNvPr id="3" name="Rectangle 2"/>
          <p:cNvSpPr/>
          <p:nvPr/>
        </p:nvSpPr>
        <p:spPr>
          <a:xfrm>
            <a:off x="1142976" y="2714620"/>
            <a:ext cx="7572428" cy="3539430"/>
          </a:xfrm>
          <a:prstGeom prst="rect">
            <a:avLst/>
          </a:prstGeom>
        </p:spPr>
        <p:txBody>
          <a:bodyPr wrap="square">
            <a:spAutoFit/>
          </a:bodyPr>
          <a:lstStyle/>
          <a:p>
            <a:pPr marL="342900" indent="-342900"/>
            <a:r>
              <a:rPr lang="en-IN" sz="2800" b="1" dirty="0">
                <a:solidFill>
                  <a:srgbClr val="FFFF00"/>
                </a:solidFill>
                <a:effectLst>
                  <a:outerShdw blurRad="38100" dist="38100" dir="2700000" algn="tl">
                    <a:srgbClr val="000000">
                      <a:alpha val="43137"/>
                    </a:srgbClr>
                  </a:outerShdw>
                </a:effectLst>
              </a:rPr>
              <a:t>1. Write a program to count total no of </a:t>
            </a:r>
            <a:r>
              <a:rPr lang="en-IN" sz="2800" b="1" dirty="0" err="1">
                <a:solidFill>
                  <a:srgbClr val="FFFF00"/>
                </a:solidFill>
                <a:effectLst>
                  <a:outerShdw blurRad="38100" dist="38100" dir="2700000" algn="tl">
                    <a:srgbClr val="000000">
                      <a:alpha val="43137"/>
                    </a:srgbClr>
                  </a:outerShdw>
                </a:effectLst>
              </a:rPr>
              <a:t>spaces,words,characters,lines</a:t>
            </a:r>
            <a:r>
              <a:rPr lang="en-IN" sz="2800" b="1" dirty="0">
                <a:solidFill>
                  <a:srgbClr val="FFFF00"/>
                </a:solidFill>
                <a:effectLst>
                  <a:outerShdw blurRad="38100" dist="38100" dir="2700000" algn="tl">
                    <a:srgbClr val="000000">
                      <a:alpha val="43137"/>
                    </a:srgbClr>
                  </a:outerShdw>
                </a:effectLst>
              </a:rPr>
              <a:t> in a msg.txt file.</a:t>
            </a:r>
          </a:p>
          <a:p>
            <a:r>
              <a:rPr lang="en-IN" sz="2800" b="1" dirty="0">
                <a:solidFill>
                  <a:srgbClr val="FFFF00"/>
                </a:solidFill>
                <a:effectLst>
                  <a:outerShdw blurRad="38100" dist="38100" dir="2700000" algn="tl">
                    <a:srgbClr val="000000">
                      <a:alpha val="43137"/>
                    </a:srgbClr>
                  </a:outerShdw>
                </a:effectLst>
              </a:rPr>
              <a:t>2.What is file?</a:t>
            </a:r>
          </a:p>
          <a:p>
            <a:r>
              <a:rPr lang="en-IN" sz="2800" b="1" dirty="0">
                <a:solidFill>
                  <a:srgbClr val="FFFF00"/>
                </a:solidFill>
                <a:effectLst>
                  <a:outerShdw blurRad="38100" dist="38100" dir="2700000" algn="tl">
                    <a:srgbClr val="000000">
                      <a:alpha val="43137"/>
                    </a:srgbClr>
                  </a:outerShdw>
                </a:effectLst>
              </a:rPr>
              <a:t>3.Differentiate between text files and binary files.</a:t>
            </a:r>
          </a:p>
          <a:p>
            <a:r>
              <a:rPr lang="en-IN" sz="2800" b="1" dirty="0">
                <a:solidFill>
                  <a:srgbClr val="FFFF00"/>
                </a:solidFill>
                <a:effectLst>
                  <a:outerShdw blurRad="38100" dist="38100" dir="2700000" algn="tl">
                    <a:srgbClr val="000000">
                      <a:alpha val="43137"/>
                    </a:srgbClr>
                  </a:outerShdw>
                </a:effectLst>
              </a:rPr>
              <a:t>4.Write a program to copy the content of notes.txt from 3</a:t>
            </a:r>
            <a:r>
              <a:rPr lang="en-IN" sz="2800" b="1" baseline="30000" dirty="0">
                <a:solidFill>
                  <a:srgbClr val="FFFF00"/>
                </a:solidFill>
                <a:effectLst>
                  <a:outerShdw blurRad="38100" dist="38100" dir="2700000" algn="tl">
                    <a:srgbClr val="000000">
                      <a:alpha val="43137"/>
                    </a:srgbClr>
                  </a:outerShdw>
                </a:effectLst>
              </a:rPr>
              <a:t>rd</a:t>
            </a:r>
            <a:r>
              <a:rPr lang="en-IN" sz="2800" b="1" dirty="0">
                <a:solidFill>
                  <a:srgbClr val="FFFF00"/>
                </a:solidFill>
                <a:effectLst>
                  <a:outerShdw blurRad="38100" dist="38100" dir="2700000" algn="tl">
                    <a:srgbClr val="000000">
                      <a:alpha val="43137"/>
                    </a:srgbClr>
                  </a:outerShdw>
                </a:effectLst>
              </a:rPr>
              <a:t> character to till end of file to para.txt</a:t>
            </a:r>
          </a:p>
          <a:p>
            <a:r>
              <a:rPr lang="en-IN" sz="2800" b="1" dirty="0">
                <a:solidFill>
                  <a:srgbClr val="FFFF00"/>
                </a:solidFill>
                <a:effectLst>
                  <a:outerShdw blurRad="38100" dist="38100" dir="2700000" algn="tl">
                    <a:srgbClr val="000000">
                      <a:alpha val="43137"/>
                    </a:srgbClr>
                  </a:outerShdw>
                </a:effectLst>
              </a:rPr>
              <a:t>5. Write a program to create binary file</a:t>
            </a:r>
          </a:p>
        </p:txBody>
      </p:sp>
      <p:sp>
        <p:nvSpPr>
          <p:cNvPr id="4" name="Rectangle 3"/>
          <p:cNvSpPr/>
          <p:nvPr/>
        </p:nvSpPr>
        <p:spPr>
          <a:xfrm>
            <a:off x="1500166" y="1189009"/>
            <a:ext cx="7483267" cy="1384995"/>
          </a:xfrm>
          <a:prstGeom prst="rect">
            <a:avLst/>
          </a:prstGeom>
        </p:spPr>
        <p:txBody>
          <a:bodyPr wrap="none">
            <a:spAutoFit/>
          </a:bodyPr>
          <a:lstStyle/>
          <a:p>
            <a:pPr marL="342900" indent="-342900"/>
            <a:r>
              <a:rPr lang="en-IN" sz="2800" b="1" dirty="0">
                <a:solidFill>
                  <a:srgbClr val="FFFF00"/>
                </a:solidFill>
                <a:effectLst>
                  <a:outerShdw blurRad="38100" dist="38100" dir="2700000" algn="tl">
                    <a:srgbClr val="000000">
                      <a:alpha val="43137"/>
                    </a:srgbClr>
                  </a:outerShdw>
                </a:effectLst>
              </a:rPr>
              <a:t>Class : XII				     Time: 40 Min</a:t>
            </a:r>
          </a:p>
          <a:p>
            <a:pPr marL="342900" indent="-342900"/>
            <a:r>
              <a:rPr lang="en-IN" sz="2800" b="1" dirty="0">
                <a:solidFill>
                  <a:srgbClr val="FFFF00"/>
                </a:solidFill>
                <a:effectLst>
                  <a:outerShdw blurRad="38100" dist="38100" dir="2700000" algn="tl">
                    <a:srgbClr val="000000">
                      <a:alpha val="43137"/>
                    </a:srgbClr>
                  </a:outerShdw>
                </a:effectLst>
              </a:rPr>
              <a:t>Topic: FILE HANDLING  	                 Max Marks: 40</a:t>
            </a:r>
          </a:p>
          <a:p>
            <a:pPr marL="342900" indent="-342900"/>
            <a:r>
              <a:rPr lang="en-IN" sz="2800" b="1" dirty="0">
                <a:solidFill>
                  <a:srgbClr val="FFFF00"/>
                </a:solidFill>
                <a:effectLst>
                  <a:outerShdw blurRad="38100" dist="38100" dir="2700000" algn="tl">
                    <a:srgbClr val="000000">
                      <a:alpha val="43137"/>
                    </a:srgbClr>
                  </a:outerShdw>
                </a:effectLst>
              </a:rPr>
              <a:t>Each Question carries 4 Marks</a:t>
            </a:r>
          </a:p>
        </p:txBody>
      </p:sp>
    </p:spTree>
    <p:extLst>
      <p:ext uri="{BB962C8B-B14F-4D97-AF65-F5344CB8AC3E}">
        <p14:creationId xmlns:p14="http://schemas.microsoft.com/office/powerpoint/2010/main" val="110163387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80" y="3000372"/>
            <a:ext cx="6643734" cy="1143008"/>
          </a:xfrm>
        </p:spPr>
        <p:txBody>
          <a:bodyPr>
            <a:normAutofit/>
          </a:bodyPr>
          <a:lstStyle/>
          <a:p>
            <a:pPr marL="514350" indent="-514350" algn="ctr"/>
            <a:r>
              <a:rPr lang="en-US" sz="44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44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1500174"/>
            <a:ext cx="7500990"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The third parameter (buffering) </a:t>
            </a:r>
            <a:r>
              <a:rPr lang="en-IN" sz="2800" b="1" dirty="0">
                <a:solidFill>
                  <a:schemeClr val="bg1"/>
                </a:solidFill>
                <a:effectLst>
                  <a:outerShdw blurRad="38100" dist="38100" dir="2700000" algn="tl">
                    <a:srgbClr val="000000">
                      <a:alpha val="43137"/>
                    </a:srgbClr>
                  </a:outerShdw>
                </a:effectLst>
              </a:rPr>
              <a:t>is for specifying how much is read from the file in one read. </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Finally, The function will return an object of file type using which we will manipulate the file, in our program.</a:t>
            </a: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When we work with file(s), a buffer (area in memory where data is temporarily stored before being written to file), is automatically associated with file when we open the file. </a:t>
            </a:r>
          </a:p>
        </p:txBody>
      </p:sp>
    </p:spTree>
    <p:extLst>
      <p:ext uri="{BB962C8B-B14F-4D97-AF65-F5344CB8AC3E}">
        <p14:creationId xmlns:p14="http://schemas.microsoft.com/office/powerpoint/2010/main" val="110163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2428868"/>
            <a:ext cx="7500990" cy="2677656"/>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While writing the content in the file, first it goes to buffer and once the buffer is full, data is written to the file. Also when file is closed, any unsaved data is transferred to file. flush() function is used to force transfer of data from buffer to file</a:t>
            </a:r>
          </a:p>
        </p:txBody>
      </p:sp>
    </p:spTree>
    <p:extLst>
      <p:ext uri="{BB962C8B-B14F-4D97-AF65-F5344CB8AC3E}">
        <p14:creationId xmlns:p14="http://schemas.microsoft.com/office/powerpoint/2010/main" val="110163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3286124"/>
            <a:ext cx="6715204" cy="785818"/>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FILE ACCESS MODES</a:t>
            </a:r>
          </a:p>
        </p:txBody>
      </p:sp>
    </p:spTree>
    <p:extLst>
      <p:ext uri="{BB962C8B-B14F-4D97-AF65-F5344CB8AC3E}">
        <p14:creationId xmlns:p14="http://schemas.microsoft.com/office/powerpoint/2010/main" val="110163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1857356" y="2357430"/>
          <a:ext cx="6572296" cy="1571637"/>
        </p:xfrm>
        <a:graphic>
          <a:graphicData uri="http://schemas.openxmlformats.org/drawingml/2006/table">
            <a:tbl>
              <a:tblPr firstRow="1" bandRow="1">
                <a:tableStyleId>{00A15C55-8517-42AA-B614-E9B94910E393}</a:tableStyleId>
              </a:tblPr>
              <a:tblGrid>
                <a:gridCol w="2387609">
                  <a:extLst>
                    <a:ext uri="{9D8B030D-6E8A-4147-A177-3AD203B41FA5}">
                      <a16:colId xmlns:a16="http://schemas.microsoft.com/office/drawing/2014/main" val="20000"/>
                    </a:ext>
                  </a:extLst>
                </a:gridCol>
                <a:gridCol w="4184687">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a:effectLst>
                            <a:outerShdw blurRad="38100" dist="38100" dir="2700000" algn="tl">
                              <a:srgbClr val="000000">
                                <a:alpha val="43137"/>
                              </a:srgbClr>
                            </a:outerShdw>
                          </a:effectLst>
                        </a:rPr>
                        <a:t>r</a:t>
                      </a:r>
                    </a:p>
                  </a:txBody>
                  <a:tcPr/>
                </a:tc>
                <a:tc>
                  <a:txBody>
                    <a:bodyPr/>
                    <a:lstStyle/>
                    <a:p>
                      <a:r>
                        <a:rPr lang="en-IN" sz="2800" b="1" dirty="0">
                          <a:effectLst>
                            <a:outerShdw blurRad="38100" dist="38100" dir="2700000" algn="tl">
                              <a:srgbClr val="000000">
                                <a:alpha val="43137"/>
                              </a:srgbClr>
                            </a:outerShdw>
                          </a:effectLst>
                        </a:rPr>
                        <a:t>Text File Read</a:t>
                      </a:r>
                      <a:r>
                        <a:rPr lang="en-IN" sz="2800" b="1" baseline="0" dirty="0">
                          <a:effectLst>
                            <a:outerShdw blurRad="38100" dist="38100" dir="2700000" algn="tl">
                              <a:srgbClr val="000000">
                                <a:alpha val="43137"/>
                              </a:srgbClr>
                            </a:outerShdw>
                          </a:effectLst>
                        </a:rPr>
                        <a:t> Mode</a:t>
                      </a:r>
                    </a:p>
                  </a:txBody>
                  <a:tcPr/>
                </a:tc>
                <a:extLst>
                  <a:ext uri="{0D108BD9-81ED-4DB2-BD59-A6C34878D82A}">
                    <a16:rowId xmlns:a16="http://schemas.microsoft.com/office/drawing/2014/main" val="10001"/>
                  </a:ext>
                </a:extLst>
              </a:tr>
              <a:tr h="523879">
                <a:tc>
                  <a:txBody>
                    <a:bodyPr/>
                    <a:lstStyle/>
                    <a:p>
                      <a:pPr algn="ctr"/>
                      <a:r>
                        <a:rPr lang="en-IN" sz="2800" b="1" dirty="0" err="1">
                          <a:effectLst>
                            <a:outerShdw blurRad="38100" dist="38100" dir="2700000" algn="tl">
                              <a:srgbClr val="000000">
                                <a:alpha val="43137"/>
                              </a:srgbClr>
                            </a:outerShdw>
                          </a:effectLst>
                        </a:rPr>
                        <a:t>rb</a:t>
                      </a:r>
                      <a:endParaRPr lang="en-IN" sz="2800" b="1" dirty="0">
                        <a:effectLst>
                          <a:outerShdw blurRad="38100" dist="38100" dir="2700000" algn="tl">
                            <a:srgbClr val="000000">
                              <a:alpha val="43137"/>
                            </a:srgbClr>
                          </a:outerShdw>
                        </a:effectLst>
                      </a:endParaRPr>
                    </a:p>
                  </a:txBody>
                  <a:tcPr/>
                </a:tc>
                <a:tc>
                  <a:txBody>
                    <a:bodyPr/>
                    <a:lstStyle/>
                    <a:p>
                      <a:r>
                        <a:rPr lang="en-IN" sz="2800" b="1" dirty="0">
                          <a:effectLst>
                            <a:outerShdw blurRad="38100" dist="38100" dir="2700000" algn="tl">
                              <a:srgbClr val="000000">
                                <a:alpha val="43137"/>
                              </a:srgbClr>
                            </a:outerShdw>
                          </a:effectLst>
                        </a:rPr>
                        <a:t>Binary File Read Mode</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1214414" y="4500570"/>
            <a:ext cx="7500990"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These are the default modes. The file pointer is placed at the beginning for reading purpose, when we open a file in this mode.</a:t>
            </a:r>
          </a:p>
        </p:txBody>
      </p:sp>
    </p:spTree>
    <p:extLst>
      <p:ext uri="{BB962C8B-B14F-4D97-AF65-F5344CB8AC3E}">
        <p14:creationId xmlns:p14="http://schemas.microsoft.com/office/powerpoint/2010/main" val="110163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3042" y="428604"/>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LEARNING OUTCOMES</a:t>
            </a:r>
          </a:p>
        </p:txBody>
      </p:sp>
      <p:sp>
        <p:nvSpPr>
          <p:cNvPr id="3" name="Rectangle 2"/>
          <p:cNvSpPr/>
          <p:nvPr/>
        </p:nvSpPr>
        <p:spPr>
          <a:xfrm>
            <a:off x="1214414" y="1643050"/>
            <a:ext cx="7358114" cy="4832092"/>
          </a:xfrm>
          <a:prstGeom prst="rect">
            <a:avLst/>
          </a:prstGeom>
        </p:spPr>
        <p:txBody>
          <a:bodyPr wrap="square">
            <a:spAutoFit/>
          </a:bodyPr>
          <a:lstStyle/>
          <a:p>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	After going through the chapter, student will be able to:</a:t>
            </a:r>
          </a:p>
          <a:p>
            <a:endPar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Understand the importance of data file for permanent storage of data.</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Understand how standard </a:t>
            </a:r>
            <a:r>
              <a:rPr lang="en-IN" sz="2800" b="1" dirty="0" err="1">
                <a:solidFill>
                  <a:schemeClr val="bg1"/>
                </a:solidFill>
                <a:effectLst>
                  <a:outerShdw blurRad="38100" dist="38100" dir="2700000" algn="tl">
                    <a:srgbClr val="000000">
                      <a:alpha val="43137"/>
                    </a:srgbClr>
                  </a:outerShdw>
                </a:effectLst>
              </a:rPr>
              <a:t>Input/Output</a:t>
            </a:r>
            <a:r>
              <a:rPr lang="en-IN" sz="2800" b="1" dirty="0">
                <a:solidFill>
                  <a:schemeClr val="bg1"/>
                </a:solidFill>
                <a:effectLst>
                  <a:outerShdw blurRad="38100" dist="38100" dir="2700000" algn="tl">
                    <a:srgbClr val="000000">
                      <a:alpha val="43137"/>
                    </a:srgbClr>
                  </a:outerShdw>
                </a:effectLst>
              </a:rPr>
              <a:t> function work.</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Distinguish between text and binary file</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Open and close a file ( text and binary)</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Read and write data in file</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Write programs that manipulate data file(s</a:t>
            </a:r>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857224" y="1714488"/>
          <a:ext cx="8001056" cy="4612033"/>
        </p:xfrm>
        <a:graphic>
          <a:graphicData uri="http://schemas.openxmlformats.org/drawingml/2006/table">
            <a:tbl>
              <a:tblPr firstRow="1" bandRow="1">
                <a:tableStyleId>{00A15C55-8517-42AA-B614-E9B94910E393}</a:tableStyleId>
              </a:tblPr>
              <a:tblGrid>
                <a:gridCol w="1357322">
                  <a:extLst>
                    <a:ext uri="{9D8B030D-6E8A-4147-A177-3AD203B41FA5}">
                      <a16:colId xmlns:a16="http://schemas.microsoft.com/office/drawing/2014/main" val="20000"/>
                    </a:ext>
                  </a:extLst>
                </a:gridCol>
                <a:gridCol w="6643734">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a:effectLst>
                            <a:outerShdw blurRad="38100" dist="38100" dir="2700000" algn="tl">
                              <a:srgbClr val="000000">
                                <a:alpha val="43137"/>
                              </a:srgbClr>
                            </a:outerShdw>
                          </a:effectLst>
                        </a:rPr>
                        <a:t>r+</a:t>
                      </a:r>
                    </a:p>
                  </a:txBody>
                  <a:tcPr/>
                </a:tc>
                <a:tc>
                  <a:txBody>
                    <a:bodyPr/>
                    <a:lstStyle/>
                    <a:p>
                      <a:r>
                        <a:rPr lang="en-IN" sz="2800" b="1" dirty="0">
                          <a:effectLst>
                            <a:outerShdw blurRad="38100" dist="38100" dir="2700000" algn="tl">
                              <a:srgbClr val="000000">
                                <a:alpha val="43137"/>
                              </a:srgbClr>
                            </a:outerShdw>
                          </a:effectLst>
                        </a:rPr>
                        <a:t>Text File Read</a:t>
                      </a:r>
                      <a:r>
                        <a:rPr lang="en-IN" sz="2800" b="1" baseline="0" dirty="0">
                          <a:effectLst>
                            <a:outerShdw blurRad="38100" dist="38100" dir="2700000" algn="tl">
                              <a:srgbClr val="000000">
                                <a:alpha val="43137"/>
                              </a:srgbClr>
                            </a:outerShdw>
                          </a:effectLst>
                        </a:rPr>
                        <a:t> &amp;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23879">
                <a:tc>
                  <a:txBody>
                    <a:bodyPr/>
                    <a:lstStyle/>
                    <a:p>
                      <a:pPr algn="ctr"/>
                      <a:r>
                        <a:rPr lang="en-IN" sz="2800" b="1" dirty="0" err="1">
                          <a:effectLst>
                            <a:outerShdw blurRad="38100" dist="38100" dir="2700000" algn="tl">
                              <a:srgbClr val="000000">
                                <a:alpha val="43137"/>
                              </a:srgbClr>
                            </a:outerShdw>
                          </a:effectLst>
                        </a:rPr>
                        <a:t>rb</a:t>
                      </a:r>
                      <a:r>
                        <a:rPr lang="en-IN" sz="2800" b="1" dirty="0">
                          <a:effectLst>
                            <a:outerShdw blurRad="38100" dist="38100" dir="2700000" algn="tl">
                              <a:srgbClr val="000000">
                                <a:alpha val="43137"/>
                              </a:srgbClr>
                            </a:outerShdw>
                          </a:effectLst>
                        </a:rPr>
                        <a:t>+</a:t>
                      </a:r>
                    </a:p>
                  </a:txBody>
                  <a:tcPr/>
                </a:tc>
                <a:tc>
                  <a:txBody>
                    <a:bodyPr/>
                    <a:lstStyle/>
                    <a:p>
                      <a:r>
                        <a:rPr lang="en-IN" sz="2800" b="1" dirty="0">
                          <a:effectLst>
                            <a:outerShdw blurRad="38100" dist="38100" dir="2700000" algn="tl">
                              <a:srgbClr val="000000">
                                <a:alpha val="43137"/>
                              </a:srgbClr>
                            </a:outerShdw>
                          </a:effectLst>
                        </a:rPr>
                        <a:t>Binary File Read </a:t>
                      </a:r>
                      <a:r>
                        <a:rPr lang="en-IN" sz="2800" b="1" baseline="0" dirty="0">
                          <a:effectLst>
                            <a:outerShdw blurRad="38100" dist="38100" dir="2700000" algn="tl">
                              <a:srgbClr val="000000">
                                <a:alpha val="43137"/>
                              </a:srgbClr>
                            </a:outerShdw>
                          </a:effectLst>
                        </a:rPr>
                        <a:t>Write Mode</a:t>
                      </a:r>
                      <a:r>
                        <a:rPr lang="en-IN" sz="2800" b="1" dirty="0">
                          <a:effectLst>
                            <a:outerShdw blurRad="38100" dist="38100" dir="2700000" algn="tl">
                              <a:srgbClr val="000000">
                                <a:alpha val="43137"/>
                              </a:srgbClr>
                            </a:outerShdw>
                          </a:effectLst>
                        </a:rPr>
                        <a:t> </a:t>
                      </a:r>
                    </a:p>
                  </a:txBody>
                  <a:tcPr/>
                </a:tc>
                <a:extLst>
                  <a:ext uri="{0D108BD9-81ED-4DB2-BD59-A6C34878D82A}">
                    <a16:rowId xmlns:a16="http://schemas.microsoft.com/office/drawing/2014/main" val="10002"/>
                  </a:ext>
                </a:extLst>
              </a:tr>
              <a:tr h="523879">
                <a:tc>
                  <a:txBody>
                    <a:bodyPr/>
                    <a:lstStyle/>
                    <a:p>
                      <a:pPr algn="ctr"/>
                      <a:r>
                        <a:rPr lang="en-IN" sz="2800" b="1" dirty="0">
                          <a:effectLst>
                            <a:outerShdw blurRad="38100" dist="38100" dir="2700000" algn="tl">
                              <a:srgbClr val="000000">
                                <a:alpha val="43137"/>
                              </a:srgbClr>
                            </a:outerShdw>
                          </a:effectLst>
                        </a:rPr>
                        <a:t>w</a:t>
                      </a:r>
                    </a:p>
                  </a:txBody>
                  <a:tcPr/>
                </a:tc>
                <a:tc>
                  <a:txBody>
                    <a:bodyPr/>
                    <a:lstStyle/>
                    <a:p>
                      <a:r>
                        <a:rPr lang="en-IN" sz="2800" b="1" dirty="0">
                          <a:effectLst>
                            <a:outerShdw blurRad="38100" dist="38100" dir="2700000" algn="tl">
                              <a:srgbClr val="000000">
                                <a:alpha val="43137"/>
                              </a:srgbClr>
                            </a:outerShdw>
                          </a:effectLst>
                        </a:rPr>
                        <a:t>Text file write</a:t>
                      </a:r>
                      <a:r>
                        <a:rPr lang="en-IN" sz="2800" b="1" baseline="0" dirty="0">
                          <a:effectLst>
                            <a:outerShdw blurRad="38100" dist="38100" dir="2700000" algn="tl">
                              <a:srgbClr val="000000">
                                <a:alpha val="43137"/>
                              </a:srgbClr>
                            </a:outerShdw>
                          </a:effectLst>
                        </a:rPr>
                        <a:t>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r h="523879">
                <a:tc>
                  <a:txBody>
                    <a:bodyPr/>
                    <a:lstStyle/>
                    <a:p>
                      <a:pPr algn="ctr"/>
                      <a:r>
                        <a:rPr lang="en-IN" sz="2800" b="1" dirty="0" err="1">
                          <a:effectLst>
                            <a:outerShdw blurRad="38100" dist="38100" dir="2700000" algn="tl">
                              <a:srgbClr val="000000">
                                <a:alpha val="43137"/>
                              </a:srgbClr>
                            </a:outerShdw>
                          </a:effectLst>
                        </a:rPr>
                        <a:t>wb</a:t>
                      </a:r>
                      <a:endParaRPr lang="en-IN" sz="2800" b="1" dirty="0">
                        <a:effectLst>
                          <a:outerShdw blurRad="38100" dist="38100" dir="2700000" algn="tl">
                            <a:srgbClr val="000000">
                              <a:alpha val="43137"/>
                            </a:srgbClr>
                          </a:outerShdw>
                        </a:effectLst>
                      </a:endParaRPr>
                    </a:p>
                  </a:txBody>
                  <a:tcPr/>
                </a:tc>
                <a:tc>
                  <a:txBody>
                    <a:bodyPr/>
                    <a:lstStyle/>
                    <a:p>
                      <a:r>
                        <a:rPr lang="en-IN" sz="2800" b="1" dirty="0">
                          <a:effectLst>
                            <a:outerShdw blurRad="38100" dist="38100" dir="2700000" algn="tl">
                              <a:srgbClr val="000000">
                                <a:alpha val="43137"/>
                              </a:srgbClr>
                            </a:outerShdw>
                          </a:effectLst>
                        </a:rPr>
                        <a:t>Text and</a:t>
                      </a:r>
                      <a:r>
                        <a:rPr lang="en-IN" sz="2800" b="1" baseline="0" dirty="0">
                          <a:effectLst>
                            <a:outerShdw blurRad="38100" dist="38100" dir="2700000" algn="tl">
                              <a:srgbClr val="000000">
                                <a:alpha val="43137"/>
                              </a:srgbClr>
                            </a:outerShdw>
                          </a:effectLst>
                        </a:rPr>
                        <a:t> Binary File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4"/>
                  </a:ext>
                </a:extLst>
              </a:tr>
              <a:tr h="523879">
                <a:tc>
                  <a:txBody>
                    <a:bodyPr/>
                    <a:lstStyle/>
                    <a:p>
                      <a:pPr algn="ctr"/>
                      <a:r>
                        <a:rPr lang="en-IN" sz="2800" b="1" dirty="0">
                          <a:effectLst>
                            <a:outerShdw blurRad="38100" dist="38100" dir="2700000" algn="tl">
                              <a:srgbClr val="000000">
                                <a:alpha val="43137"/>
                              </a:srgbClr>
                            </a:outerShdw>
                          </a:effectLst>
                        </a:rPr>
                        <a:t>w+</a:t>
                      </a:r>
                    </a:p>
                  </a:txBody>
                  <a:tcPr/>
                </a:tc>
                <a:tc>
                  <a:txBody>
                    <a:bodyPr/>
                    <a:lstStyle/>
                    <a:p>
                      <a:r>
                        <a:rPr lang="en-IN" sz="2800" b="1" dirty="0">
                          <a:effectLst>
                            <a:outerShdw blurRad="38100" dist="38100" dir="2700000" algn="tl">
                              <a:srgbClr val="000000">
                                <a:alpha val="43137"/>
                              </a:srgbClr>
                            </a:outerShdw>
                          </a:effectLst>
                        </a:rPr>
                        <a:t>Text</a:t>
                      </a:r>
                      <a:r>
                        <a:rPr lang="en-IN" sz="2800" b="1" baseline="0" dirty="0">
                          <a:effectLst>
                            <a:outerShdw blurRad="38100" dist="38100" dir="2700000" algn="tl">
                              <a:srgbClr val="000000">
                                <a:alpha val="43137"/>
                              </a:srgbClr>
                            </a:outerShdw>
                          </a:effectLst>
                        </a:rPr>
                        <a:t> File Read and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5"/>
                  </a:ext>
                </a:extLst>
              </a:tr>
              <a:tr h="523879">
                <a:tc>
                  <a:txBody>
                    <a:bodyPr/>
                    <a:lstStyle/>
                    <a:p>
                      <a:pPr algn="ctr"/>
                      <a:r>
                        <a:rPr lang="en-IN" sz="2800" b="1" dirty="0" err="1">
                          <a:effectLst>
                            <a:outerShdw blurRad="38100" dist="38100" dir="2700000" algn="tl">
                              <a:srgbClr val="000000">
                                <a:alpha val="43137"/>
                              </a:srgbClr>
                            </a:outerShdw>
                          </a:effectLst>
                        </a:rPr>
                        <a:t>wb</a:t>
                      </a:r>
                      <a:r>
                        <a:rPr lang="en-IN" sz="2800" b="1" dirty="0">
                          <a:effectLst>
                            <a:outerShdw blurRad="38100" dist="38100" dir="2700000" algn="tl">
                              <a:srgbClr val="000000">
                                <a:alpha val="43137"/>
                              </a:srgbClr>
                            </a:outerShdw>
                          </a:effectLst>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and</a:t>
                      </a:r>
                      <a:r>
                        <a:rPr lang="en-IN" sz="2800" b="1" baseline="0" dirty="0">
                          <a:effectLst>
                            <a:outerShdw blurRad="38100" dist="38100" dir="2700000" algn="tl">
                              <a:srgbClr val="000000">
                                <a:alpha val="43137"/>
                              </a:srgbClr>
                            </a:outerShdw>
                          </a:effectLst>
                        </a:rPr>
                        <a:t> Binary File  Read and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6"/>
                  </a:ext>
                </a:extLst>
              </a:tr>
              <a:tr h="523879">
                <a:tc>
                  <a:txBody>
                    <a:bodyPr/>
                    <a:lstStyle/>
                    <a:p>
                      <a:pPr algn="ctr"/>
                      <a:r>
                        <a:rPr lang="en-IN" sz="2800" b="1" dirty="0">
                          <a:effectLst>
                            <a:outerShdw blurRad="38100" dist="38100" dir="2700000" algn="tl">
                              <a:srgbClr val="000000">
                                <a:alpha val="43137"/>
                              </a:srgbClr>
                            </a:outerShdw>
                          </a:effectLst>
                        </a:rPr>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Appends</a:t>
                      </a:r>
                      <a:r>
                        <a:rPr lang="en-IN" sz="2800" b="1" baseline="0" dirty="0">
                          <a:effectLst>
                            <a:outerShdw blurRad="38100" dist="38100" dir="2700000" algn="tl">
                              <a:srgbClr val="000000">
                                <a:alpha val="43137"/>
                              </a:srgbClr>
                            </a:outerShdw>
                          </a:effectLst>
                        </a:rPr>
                        <a:t> text file at the end of file, if file does not exists it creates the file.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857224" y="1714488"/>
          <a:ext cx="8001056" cy="3364238"/>
        </p:xfrm>
        <a:graphic>
          <a:graphicData uri="http://schemas.openxmlformats.org/drawingml/2006/table">
            <a:tbl>
              <a:tblPr firstRow="1" bandRow="1">
                <a:tableStyleId>{00A15C55-8517-42AA-B614-E9B94910E393}</a:tableStyleId>
              </a:tblPr>
              <a:tblGrid>
                <a:gridCol w="1357322">
                  <a:extLst>
                    <a:ext uri="{9D8B030D-6E8A-4147-A177-3AD203B41FA5}">
                      <a16:colId xmlns:a16="http://schemas.microsoft.com/office/drawing/2014/main" val="20000"/>
                    </a:ext>
                  </a:extLst>
                </a:gridCol>
                <a:gridCol w="6643734">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err="1">
                          <a:effectLst>
                            <a:outerShdw blurRad="38100" dist="38100" dir="2700000" algn="tl">
                              <a:srgbClr val="000000">
                                <a:alpha val="43137"/>
                              </a:srgbClr>
                            </a:outerShdw>
                          </a:effectLst>
                        </a:rPr>
                        <a:t>ab</a:t>
                      </a:r>
                      <a:endParaRPr lang="en-IN" sz="2800" b="1" dirty="0">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Appends</a:t>
                      </a:r>
                      <a:r>
                        <a:rPr lang="en-IN" sz="2800" b="1" baseline="0" dirty="0">
                          <a:effectLst>
                            <a:outerShdw blurRad="38100" dist="38100" dir="2700000" algn="tl">
                              <a:srgbClr val="000000">
                                <a:alpha val="43137"/>
                              </a:srgbClr>
                            </a:outerShdw>
                          </a:effectLst>
                        </a:rPr>
                        <a:t> both text and binary files at the end of file, if file does not exists it creates the file.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23879">
                <a:tc>
                  <a:txBody>
                    <a:bodyPr/>
                    <a:lstStyle/>
                    <a:p>
                      <a:pPr algn="ctr"/>
                      <a:r>
                        <a:rPr lang="en-IN" sz="2800" b="1" dirty="0">
                          <a:effectLst>
                            <a:outerShdw blurRad="38100" dist="38100" dir="2700000" algn="tl">
                              <a:srgbClr val="000000">
                                <a:alpha val="43137"/>
                              </a:srgbClr>
                            </a:outerShdw>
                          </a:effectLst>
                        </a:rPr>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file appending and reading.</a:t>
                      </a:r>
                    </a:p>
                  </a:txBody>
                  <a:tcPr/>
                </a:tc>
                <a:extLst>
                  <a:ext uri="{0D108BD9-81ED-4DB2-BD59-A6C34878D82A}">
                    <a16:rowId xmlns:a16="http://schemas.microsoft.com/office/drawing/2014/main" val="10002"/>
                  </a:ext>
                </a:extLst>
              </a:tr>
              <a:tr h="523879">
                <a:tc>
                  <a:txBody>
                    <a:bodyPr/>
                    <a:lstStyle/>
                    <a:p>
                      <a:pPr algn="ctr"/>
                      <a:r>
                        <a:rPr lang="en-IN" sz="2800" b="1" dirty="0" err="1">
                          <a:effectLst>
                            <a:outerShdw blurRad="38100" dist="38100" dir="2700000" algn="tl">
                              <a:srgbClr val="000000">
                                <a:alpha val="43137"/>
                              </a:srgbClr>
                            </a:outerShdw>
                          </a:effectLst>
                        </a:rPr>
                        <a:t>ab</a:t>
                      </a:r>
                      <a:r>
                        <a:rPr lang="en-IN" sz="2800" b="1" dirty="0">
                          <a:effectLst>
                            <a:outerShdw blurRad="38100" dist="38100" dir="2700000" algn="tl">
                              <a:srgbClr val="000000">
                                <a:alpha val="43137"/>
                              </a:srgbClr>
                            </a:outerShdw>
                          </a:effectLst>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and Binary file for appending and reading</a:t>
                      </a:r>
                      <a:r>
                        <a:rPr lang="en-IN" sz="2800" b="1" baseline="0" dirty="0">
                          <a:effectLst>
                            <a:outerShdw blurRad="38100" dist="38100" dir="2700000" algn="tl">
                              <a:srgbClr val="000000">
                                <a:alpha val="43137"/>
                              </a:srgbClr>
                            </a:outerShdw>
                          </a:effectLst>
                        </a:rPr>
                        <a:t>.</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 - EXAMPLE</a:t>
            </a:r>
          </a:p>
        </p:txBody>
      </p:sp>
      <p:sp>
        <p:nvSpPr>
          <p:cNvPr id="6" name="Rectangle 5"/>
          <p:cNvSpPr/>
          <p:nvPr/>
        </p:nvSpPr>
        <p:spPr>
          <a:xfrm>
            <a:off x="2071670" y="1928802"/>
            <a:ext cx="6429420" cy="3631763"/>
          </a:xfrm>
          <a:prstGeom prst="rect">
            <a:avLst/>
          </a:prstGeom>
        </p:spPr>
        <p:txBody>
          <a:bodyPr wrap="square">
            <a:spAutoFit/>
          </a:bodyPr>
          <a:lstStyle/>
          <a:p>
            <a:r>
              <a:rPr lang="en-IN" sz="3200" b="1" i="1" dirty="0">
                <a:solidFill>
                  <a:srgbClr val="FFFF00"/>
                </a:solidFill>
                <a:effectLst>
                  <a:outerShdw blurRad="38100" dist="38100" dir="2700000" algn="tl">
                    <a:srgbClr val="000000">
                      <a:alpha val="43137"/>
                    </a:srgbClr>
                  </a:outerShdw>
                </a:effectLst>
              </a:rPr>
              <a:t>For Ex: </a:t>
            </a:r>
          </a:p>
          <a:p>
            <a:endParaRPr lang="en-IN" b="1" i="1" dirty="0">
              <a:solidFill>
                <a:srgbClr val="FFFF00"/>
              </a:solidFill>
              <a:effectLst>
                <a:outerShdw blurRad="38100" dist="38100" dir="2700000" algn="tl">
                  <a:srgbClr val="000000">
                    <a:alpha val="43137"/>
                  </a:srgbClr>
                </a:outerShdw>
              </a:effectLst>
            </a:endParaRPr>
          </a:p>
          <a:p>
            <a:r>
              <a:rPr lang="en-IN" sz="3200" b="1" dirty="0">
                <a:solidFill>
                  <a:schemeClr val="bg1"/>
                </a:solidFill>
                <a:effectLst>
                  <a:outerShdw blurRad="38100" dist="38100" dir="2700000" algn="tl">
                    <a:srgbClr val="000000">
                      <a:alpha val="43137"/>
                    </a:srgbClr>
                  </a:outerShdw>
                </a:effectLst>
              </a:rPr>
              <a:t>f=open(“notes.txt”, ‘r’)</a:t>
            </a:r>
          </a:p>
          <a:p>
            <a:pPr>
              <a:defRPr/>
            </a:pPr>
            <a:endParaRPr lang="en-IN" sz="2000" b="1" dirty="0">
              <a:solidFill>
                <a:schemeClr val="bg1"/>
              </a:solidFill>
              <a:effectLst>
                <a:outerShdw blurRad="38100" dist="38100" dir="2700000" algn="tl">
                  <a:srgbClr val="000000">
                    <a:alpha val="43137"/>
                  </a:srgbClr>
                </a:outerShdw>
              </a:effectLst>
            </a:endParaRPr>
          </a:p>
          <a:p>
            <a:pPr algn="just"/>
            <a:r>
              <a:rPr lang="en-IN" sz="3200" b="1" dirty="0">
                <a:solidFill>
                  <a:srgbClr val="FFFF00"/>
                </a:solidFill>
                <a:effectLst>
                  <a:outerShdw blurRad="38100" dist="38100" dir="2700000" algn="tl">
                    <a:srgbClr val="000000">
                      <a:alpha val="43137"/>
                    </a:srgbClr>
                  </a:outerShdw>
                </a:effectLst>
              </a:rPr>
              <a:t>	This is the default mode for a file. </a:t>
            </a:r>
          </a:p>
          <a:p>
            <a:pPr algn="just"/>
            <a:r>
              <a:rPr lang="en-IN" sz="3200" b="1" dirty="0">
                <a:solidFill>
                  <a:srgbClr val="FFFF00"/>
                </a:solidFill>
                <a:effectLst>
                  <a:outerShdw blurRad="38100" dist="38100" dir="2700000" algn="tl">
                    <a:srgbClr val="000000">
                      <a:alpha val="43137"/>
                    </a:srgbClr>
                  </a:outerShdw>
                </a:effectLst>
              </a:rPr>
              <a:t>	notes.txt is a text file and is opened in read mode only.</a:t>
            </a:r>
            <a:endParaRPr lang="en-IN"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 - EXAMPLE</a:t>
            </a:r>
          </a:p>
        </p:txBody>
      </p:sp>
      <p:sp>
        <p:nvSpPr>
          <p:cNvPr id="6" name="Rectangle 5"/>
          <p:cNvSpPr/>
          <p:nvPr/>
        </p:nvSpPr>
        <p:spPr>
          <a:xfrm>
            <a:off x="2143108" y="2000240"/>
            <a:ext cx="6429420" cy="3046988"/>
          </a:xfrm>
          <a:prstGeom prst="rect">
            <a:avLst/>
          </a:prstGeom>
        </p:spPr>
        <p:txBody>
          <a:bodyPr wrap="square">
            <a:spAutoFit/>
          </a:bodyPr>
          <a:lstStyle/>
          <a:p>
            <a:r>
              <a:rPr lang="en-IN" sz="3200" b="1" i="1" dirty="0">
                <a:solidFill>
                  <a:srgbClr val="FFFF00"/>
                </a:solidFill>
                <a:effectLst>
                  <a:outerShdw blurRad="38100" dist="38100" dir="2700000" algn="tl">
                    <a:srgbClr val="000000">
                      <a:alpha val="43137"/>
                    </a:srgbClr>
                  </a:outerShdw>
                </a:effectLst>
              </a:rPr>
              <a:t>For Ex: </a:t>
            </a:r>
          </a:p>
          <a:p>
            <a:endParaRPr lang="en-IN" sz="3200" b="1" i="1" dirty="0">
              <a:solidFill>
                <a:srgbClr val="FFFF00"/>
              </a:solidFill>
              <a:effectLst>
                <a:outerShdw blurRad="38100" dist="38100" dir="2700000" algn="tl">
                  <a:srgbClr val="000000">
                    <a:alpha val="43137"/>
                  </a:srgbClr>
                </a:outerShdw>
              </a:effectLst>
            </a:endParaRPr>
          </a:p>
          <a:p>
            <a:r>
              <a:rPr lang="en-IN" sz="3200" b="1" dirty="0">
                <a:solidFill>
                  <a:schemeClr val="bg1"/>
                </a:solidFill>
                <a:effectLst>
                  <a:outerShdw blurRad="38100" dist="38100" dir="2700000" algn="tl">
                    <a:srgbClr val="000000">
                      <a:alpha val="43137"/>
                    </a:srgbClr>
                  </a:outerShdw>
                </a:effectLst>
              </a:rPr>
              <a:t>f=open(“notes.txt”,  ‘r+’)</a:t>
            </a:r>
          </a:p>
          <a:p>
            <a:pPr algn="ctr">
              <a:defRPr/>
            </a:pPr>
            <a:r>
              <a:rPr lang="en-IN" sz="3200" b="1" dirty="0">
                <a:solidFill>
                  <a:srgbClr val="FFFF00"/>
                </a:solidFill>
                <a:effectLst>
                  <a:outerShdw blurRad="38100" dist="38100" dir="2700000" algn="tl">
                    <a:srgbClr val="000000">
                      <a:alpha val="43137"/>
                    </a:srgbClr>
                  </a:outerShdw>
                </a:effectLst>
              </a:rPr>
              <a:t> </a:t>
            </a:r>
            <a:endParaRPr lang="en-IN" sz="3200" b="1" dirty="0">
              <a:solidFill>
                <a:schemeClr val="bg1"/>
              </a:solidFill>
              <a:effectLst>
                <a:outerShdw blurRad="38100" dist="38100" dir="2700000" algn="tl">
                  <a:srgbClr val="000000">
                    <a:alpha val="43137"/>
                  </a:srgbClr>
                </a:outerShdw>
              </a:effectLst>
            </a:endParaRPr>
          </a:p>
          <a:p>
            <a:r>
              <a:rPr lang="en-IN" sz="3200" b="1" dirty="0">
                <a:solidFill>
                  <a:srgbClr val="FFFF00"/>
                </a:solidFill>
                <a:effectLst>
                  <a:outerShdw blurRad="38100" dist="38100" dir="2700000" algn="tl">
                    <a:srgbClr val="000000">
                      <a:alpha val="43137"/>
                    </a:srgbClr>
                  </a:outerShdw>
                </a:effectLst>
              </a:rPr>
              <a:t>notes.txt is a text file and is opened in read and write mode.</a:t>
            </a:r>
            <a:endParaRPr lang="en-IN"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 - EXAMPLE</a:t>
            </a:r>
          </a:p>
        </p:txBody>
      </p:sp>
      <p:sp>
        <p:nvSpPr>
          <p:cNvPr id="6" name="Rectangle 5"/>
          <p:cNvSpPr/>
          <p:nvPr/>
        </p:nvSpPr>
        <p:spPr>
          <a:xfrm>
            <a:off x="2143108" y="2000240"/>
            <a:ext cx="6429420" cy="2554545"/>
          </a:xfrm>
          <a:prstGeom prst="rect">
            <a:avLst/>
          </a:prstGeom>
        </p:spPr>
        <p:txBody>
          <a:bodyPr wrap="square">
            <a:spAutoFit/>
          </a:bodyPr>
          <a:lstStyle/>
          <a:p>
            <a:r>
              <a:rPr lang="en-IN" sz="3200" b="1" i="1" dirty="0">
                <a:solidFill>
                  <a:srgbClr val="FFFF00"/>
                </a:solidFill>
                <a:effectLst>
                  <a:outerShdw blurRad="38100" dist="38100" dir="2700000" algn="tl">
                    <a:srgbClr val="000000">
                      <a:alpha val="43137"/>
                    </a:srgbClr>
                  </a:outerShdw>
                </a:effectLst>
              </a:rPr>
              <a:t>For Ex: </a:t>
            </a:r>
          </a:p>
          <a:p>
            <a:r>
              <a:rPr lang="en-IN" sz="3200" b="1" dirty="0">
                <a:solidFill>
                  <a:schemeClr val="bg1"/>
                </a:solidFill>
                <a:effectLst>
                  <a:outerShdw blurRad="38100" dist="38100" dir="2700000" algn="tl">
                    <a:srgbClr val="000000">
                      <a:alpha val="43137"/>
                    </a:srgbClr>
                  </a:outerShdw>
                </a:effectLst>
              </a:rPr>
              <a:t>f=open(“tests.dat ”, ‘</a:t>
            </a:r>
            <a:r>
              <a:rPr lang="en-IN" sz="3200" b="1" dirty="0" err="1">
                <a:solidFill>
                  <a:schemeClr val="bg1"/>
                </a:solidFill>
                <a:effectLst>
                  <a:outerShdw blurRad="38100" dist="38100" dir="2700000" algn="tl">
                    <a:srgbClr val="000000">
                      <a:alpha val="43137"/>
                    </a:srgbClr>
                  </a:outerShdw>
                </a:effectLst>
              </a:rPr>
              <a:t>rb</a:t>
            </a:r>
            <a:r>
              <a:rPr lang="en-IN" sz="3200" b="1" dirty="0">
                <a:solidFill>
                  <a:schemeClr val="bg1"/>
                </a:solidFill>
                <a:effectLst>
                  <a:outerShdw blurRad="38100" dist="38100" dir="2700000" algn="tl">
                    <a:srgbClr val="000000">
                      <a:alpha val="43137"/>
                    </a:srgbClr>
                  </a:outerShdw>
                </a:effectLst>
              </a:rPr>
              <a:t>’)</a:t>
            </a:r>
          </a:p>
          <a:p>
            <a:endParaRPr lang="en-IN" sz="3200" b="1" dirty="0">
              <a:solidFill>
                <a:schemeClr val="bg1"/>
              </a:solidFill>
              <a:effectLst>
                <a:outerShdw blurRad="38100" dist="38100" dir="2700000" algn="tl">
                  <a:srgbClr val="000000">
                    <a:alpha val="43137"/>
                  </a:srgbClr>
                </a:outerShdw>
              </a:effectLst>
            </a:endParaRPr>
          </a:p>
          <a:p>
            <a:r>
              <a:rPr lang="en-IN" sz="3200" b="1" dirty="0">
                <a:solidFill>
                  <a:srgbClr val="FFFF00"/>
                </a:solidFill>
                <a:effectLst>
                  <a:outerShdw blurRad="38100" dist="38100" dir="2700000" algn="tl">
                    <a:srgbClr val="000000">
                      <a:alpha val="43137"/>
                    </a:srgbClr>
                  </a:outerShdw>
                </a:effectLst>
              </a:rPr>
              <a:t>	tests.dat is a binary file  and is opened in read only mode.</a:t>
            </a:r>
          </a:p>
        </p:txBody>
      </p:sp>
    </p:spTree>
    <p:extLst>
      <p:ext uri="{BB962C8B-B14F-4D97-AF65-F5344CB8AC3E}">
        <p14:creationId xmlns:p14="http://schemas.microsoft.com/office/powerpoint/2010/main" val="1101633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 - EXAMPLE</a:t>
            </a:r>
          </a:p>
        </p:txBody>
      </p:sp>
      <p:sp>
        <p:nvSpPr>
          <p:cNvPr id="6" name="Rectangle 5"/>
          <p:cNvSpPr/>
          <p:nvPr/>
        </p:nvSpPr>
        <p:spPr>
          <a:xfrm>
            <a:off x="2143108" y="2000240"/>
            <a:ext cx="6429420" cy="3046988"/>
          </a:xfrm>
          <a:prstGeom prst="rect">
            <a:avLst/>
          </a:prstGeom>
        </p:spPr>
        <p:txBody>
          <a:bodyPr wrap="square">
            <a:spAutoFit/>
          </a:bodyPr>
          <a:lstStyle/>
          <a:p>
            <a:r>
              <a:rPr lang="en-IN" sz="3200" b="1" i="1" dirty="0">
                <a:solidFill>
                  <a:srgbClr val="FFFF00"/>
                </a:solidFill>
                <a:effectLst>
                  <a:outerShdw blurRad="38100" dist="38100" dir="2700000" algn="tl">
                    <a:srgbClr val="000000">
                      <a:alpha val="43137"/>
                    </a:srgbClr>
                  </a:outerShdw>
                </a:effectLst>
              </a:rPr>
              <a:t>For Ex: </a:t>
            </a:r>
          </a:p>
          <a:p>
            <a:r>
              <a:rPr lang="en-IN" sz="3200" b="1" dirty="0">
                <a:solidFill>
                  <a:schemeClr val="bg1"/>
                </a:solidFill>
                <a:effectLst>
                  <a:outerShdw blurRad="38100" dist="38100" dir="2700000" algn="tl">
                    <a:srgbClr val="000000">
                      <a:alpha val="43137"/>
                    </a:srgbClr>
                  </a:outerShdw>
                </a:effectLst>
              </a:rPr>
              <a:t>f=open(“tests.dat”, ‘</a:t>
            </a:r>
            <a:r>
              <a:rPr lang="en-IN" sz="3200" b="1" dirty="0" err="1">
                <a:solidFill>
                  <a:schemeClr val="bg1"/>
                </a:solidFill>
                <a:effectLst>
                  <a:outerShdw blurRad="38100" dist="38100" dir="2700000" algn="tl">
                    <a:srgbClr val="000000">
                      <a:alpha val="43137"/>
                    </a:srgbClr>
                  </a:outerShdw>
                </a:effectLst>
              </a:rPr>
              <a:t>rb</a:t>
            </a:r>
            <a:r>
              <a:rPr lang="en-IN" sz="3200" b="1" dirty="0">
                <a:solidFill>
                  <a:schemeClr val="bg1"/>
                </a:solidFill>
                <a:effectLst>
                  <a:outerShdw blurRad="38100" dist="38100" dir="2700000" algn="tl">
                    <a:srgbClr val="000000">
                      <a:alpha val="43137"/>
                    </a:srgbClr>
                  </a:outerShdw>
                </a:effectLst>
              </a:rPr>
              <a:t>+’)</a:t>
            </a:r>
          </a:p>
          <a:p>
            <a:endParaRPr lang="en-IN" sz="3200" b="1" dirty="0">
              <a:solidFill>
                <a:schemeClr val="bg1"/>
              </a:solidFill>
              <a:effectLst>
                <a:outerShdw blurRad="38100" dist="38100" dir="2700000" algn="tl">
                  <a:srgbClr val="000000">
                    <a:alpha val="43137"/>
                  </a:srgbClr>
                </a:outerShdw>
              </a:effectLst>
            </a:endParaRPr>
          </a:p>
          <a:p>
            <a:pPr algn="just"/>
            <a:r>
              <a:rPr lang="en-IN" sz="3200" b="1" dirty="0">
                <a:solidFill>
                  <a:schemeClr val="bg1"/>
                </a:solidFill>
                <a:effectLst>
                  <a:outerShdw blurRad="38100" dist="38100" dir="2700000" algn="tl">
                    <a:srgbClr val="000000">
                      <a:alpha val="43137"/>
                    </a:srgbClr>
                  </a:outerShdw>
                </a:effectLst>
              </a:rPr>
              <a:t>	</a:t>
            </a:r>
            <a:r>
              <a:rPr lang="en-IN" sz="3200" b="1" dirty="0">
                <a:solidFill>
                  <a:srgbClr val="FFFF00"/>
                </a:solidFill>
                <a:effectLst>
                  <a:outerShdw blurRad="38100" dist="38100" dir="2700000" algn="tl">
                    <a:srgbClr val="000000">
                      <a:alpha val="43137"/>
                    </a:srgbClr>
                  </a:outerShdw>
                </a:effectLst>
              </a:rPr>
              <a:t>tests.dat is binary file and is opened in both modes that is reading and writing. </a:t>
            </a:r>
          </a:p>
        </p:txBody>
      </p:sp>
    </p:spTree>
    <p:extLst>
      <p:ext uri="{BB962C8B-B14F-4D97-AF65-F5344CB8AC3E}">
        <p14:creationId xmlns:p14="http://schemas.microsoft.com/office/powerpoint/2010/main" val="1101633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 - EXAMPLE</a:t>
            </a:r>
          </a:p>
        </p:txBody>
      </p:sp>
      <p:sp>
        <p:nvSpPr>
          <p:cNvPr id="6" name="Rectangle 5"/>
          <p:cNvSpPr/>
          <p:nvPr/>
        </p:nvSpPr>
        <p:spPr>
          <a:xfrm>
            <a:off x="2143108" y="2000240"/>
            <a:ext cx="6429420" cy="3046988"/>
          </a:xfrm>
          <a:prstGeom prst="rect">
            <a:avLst/>
          </a:prstGeom>
        </p:spPr>
        <p:txBody>
          <a:bodyPr wrap="square">
            <a:spAutoFit/>
          </a:bodyPr>
          <a:lstStyle/>
          <a:p>
            <a:r>
              <a:rPr lang="en-IN" sz="3200" b="1" i="1" dirty="0">
                <a:solidFill>
                  <a:srgbClr val="FFFF00"/>
                </a:solidFill>
                <a:effectLst>
                  <a:outerShdw blurRad="38100" dist="38100" dir="2700000" algn="tl">
                    <a:srgbClr val="000000">
                      <a:alpha val="43137"/>
                    </a:srgbClr>
                  </a:outerShdw>
                </a:effectLst>
              </a:rPr>
              <a:t>For Ex: </a:t>
            </a:r>
          </a:p>
          <a:p>
            <a:r>
              <a:rPr lang="en-IN" sz="3200" b="1" dirty="0">
                <a:solidFill>
                  <a:schemeClr val="bg1"/>
                </a:solidFill>
                <a:effectLst>
                  <a:outerShdw blurRad="38100" dist="38100" dir="2700000" algn="tl">
                    <a:srgbClr val="000000">
                      <a:alpha val="43137"/>
                    </a:srgbClr>
                  </a:outerShdw>
                </a:effectLst>
              </a:rPr>
              <a:t>f=open(“tests.dat”, ‘</a:t>
            </a:r>
            <a:r>
              <a:rPr lang="en-IN" sz="3200" b="1" dirty="0" err="1">
                <a:solidFill>
                  <a:schemeClr val="bg1"/>
                </a:solidFill>
                <a:effectLst>
                  <a:outerShdw blurRad="38100" dist="38100" dir="2700000" algn="tl">
                    <a:srgbClr val="000000">
                      <a:alpha val="43137"/>
                    </a:srgbClr>
                  </a:outerShdw>
                </a:effectLst>
              </a:rPr>
              <a:t>ab</a:t>
            </a:r>
            <a:r>
              <a:rPr lang="en-IN" sz="3200" b="1" dirty="0">
                <a:solidFill>
                  <a:schemeClr val="bg1"/>
                </a:solidFill>
                <a:effectLst>
                  <a:outerShdw blurRad="38100" dist="38100" dir="2700000" algn="tl">
                    <a:srgbClr val="000000">
                      <a:alpha val="43137"/>
                    </a:srgbClr>
                  </a:outerShdw>
                </a:effectLst>
              </a:rPr>
              <a:t>+’)</a:t>
            </a:r>
          </a:p>
          <a:p>
            <a:endParaRPr lang="en-IN" sz="3200" b="1" dirty="0">
              <a:solidFill>
                <a:schemeClr val="bg1"/>
              </a:solidFill>
              <a:effectLst>
                <a:outerShdw blurRad="38100" dist="38100" dir="2700000" algn="tl">
                  <a:srgbClr val="000000">
                    <a:alpha val="43137"/>
                  </a:srgbClr>
                </a:outerShdw>
              </a:effectLst>
            </a:endParaRPr>
          </a:p>
          <a:p>
            <a:pPr algn="just"/>
            <a:r>
              <a:rPr lang="en-IN" sz="3200" b="1" dirty="0">
                <a:solidFill>
                  <a:schemeClr val="bg1"/>
                </a:solidFill>
                <a:effectLst>
                  <a:outerShdw blurRad="38100" dist="38100" dir="2700000" algn="tl">
                    <a:srgbClr val="000000">
                      <a:alpha val="43137"/>
                    </a:srgbClr>
                  </a:outerShdw>
                </a:effectLst>
              </a:rPr>
              <a:t>	</a:t>
            </a:r>
            <a:r>
              <a:rPr lang="en-IN" sz="3200" b="1" dirty="0">
                <a:solidFill>
                  <a:srgbClr val="FFFF00"/>
                </a:solidFill>
                <a:effectLst>
                  <a:outerShdw blurRad="38100" dist="38100" dir="2700000" algn="tl">
                    <a:srgbClr val="000000">
                      <a:alpha val="43137"/>
                    </a:srgbClr>
                  </a:outerShdw>
                </a:effectLst>
              </a:rPr>
              <a:t>tests.dat is binary file and is opened in both modes that is reading and appending. </a:t>
            </a:r>
          </a:p>
        </p:txBody>
      </p:sp>
    </p:spTree>
    <p:extLst>
      <p:ext uri="{BB962C8B-B14F-4D97-AF65-F5344CB8AC3E}">
        <p14:creationId xmlns:p14="http://schemas.microsoft.com/office/powerpoint/2010/main" val="110163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57356" y="3071810"/>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close FUNCTION</a:t>
            </a:r>
          </a:p>
        </p:txBody>
      </p:sp>
    </p:spTree>
    <p:extLst>
      <p:ext uri="{BB962C8B-B14F-4D97-AF65-F5344CB8AC3E}">
        <p14:creationId xmlns:p14="http://schemas.microsoft.com/office/powerpoint/2010/main" val="110163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close FUNCTION</a:t>
            </a:r>
          </a:p>
        </p:txBody>
      </p:sp>
      <p:sp>
        <p:nvSpPr>
          <p:cNvPr id="3" name="Rectangle 2"/>
          <p:cNvSpPr/>
          <p:nvPr/>
        </p:nvSpPr>
        <p:spPr>
          <a:xfrm>
            <a:off x="1428728" y="1643050"/>
            <a:ext cx="7429552" cy="440120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fileobject. close() </a:t>
            </a:r>
            <a:r>
              <a:rPr lang="en-IN" sz="2800" b="1" dirty="0">
                <a:solidFill>
                  <a:schemeClr val="bg1"/>
                </a:solidFill>
                <a:effectLst>
                  <a:outerShdw blurRad="38100" dist="38100" dir="2700000" algn="tl">
                    <a:srgbClr val="000000">
                      <a:alpha val="43137"/>
                    </a:srgbClr>
                  </a:outerShdw>
                </a:effectLst>
              </a:rPr>
              <a:t>will be used to close the file object, once we have finished working on it. The method will free up all the system resources used by the file, this means that once file is closed, we will not be able to use the file object any more.</a:t>
            </a:r>
          </a:p>
          <a:p>
            <a:pPr algn="just"/>
            <a:endParaRPr lang="en-IN" sz="2800" b="1" i="1" dirty="0">
              <a:solidFill>
                <a:srgbClr val="FFFF00"/>
              </a:solidFill>
              <a:effectLst>
                <a:outerShdw blurRad="38100" dist="38100" dir="2700000" algn="tl">
                  <a:srgbClr val="000000">
                    <a:alpha val="43137"/>
                  </a:srgbClr>
                </a:outerShdw>
              </a:effectLst>
            </a:endParaRPr>
          </a:p>
          <a:p>
            <a:pPr algn="just"/>
            <a:r>
              <a:rPr lang="en-IN" sz="2800" b="1" i="1" dirty="0">
                <a:solidFill>
                  <a:srgbClr val="FFFF00"/>
                </a:solidFill>
                <a:effectLst>
                  <a:outerShdw blurRad="38100" dist="38100" dir="2700000" algn="tl">
                    <a:srgbClr val="000000">
                      <a:alpha val="43137"/>
                    </a:srgbClr>
                  </a:outerShdw>
                </a:effectLst>
              </a:rPr>
              <a:t>For example: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f.close()</a:t>
            </a:r>
          </a:p>
        </p:txBody>
      </p:sp>
    </p:spTree>
    <p:extLst>
      <p:ext uri="{BB962C8B-B14F-4D97-AF65-F5344CB8AC3E}">
        <p14:creationId xmlns:p14="http://schemas.microsoft.com/office/powerpoint/2010/main" val="110163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3000372"/>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READING METHODS</a:t>
            </a:r>
          </a:p>
        </p:txBody>
      </p:sp>
    </p:spTree>
    <p:extLst>
      <p:ext uri="{BB962C8B-B14F-4D97-AF65-F5344CB8AC3E}">
        <p14:creationId xmlns:p14="http://schemas.microsoft.com/office/powerpoint/2010/main" val="110163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INTRODUCTION – DATA FILES</a:t>
            </a:r>
          </a:p>
        </p:txBody>
      </p:sp>
      <p:sp>
        <p:nvSpPr>
          <p:cNvPr id="3" name="Rectangle 2"/>
          <p:cNvSpPr/>
          <p:nvPr/>
        </p:nvSpPr>
        <p:spPr>
          <a:xfrm>
            <a:off x="1643042" y="2571744"/>
            <a:ext cx="6929486" cy="3108543"/>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 file (i.e. data file) is a named place on the disk where a sequence of related data is stored. </a:t>
            </a:r>
          </a:p>
          <a:p>
            <a:pPr algn="just"/>
            <a:r>
              <a:rPr lang="en-IN" sz="2800" b="1" dirty="0">
                <a:solidFill>
                  <a:schemeClr val="bg1"/>
                </a:solidFill>
                <a:effectLst>
                  <a:outerShdw blurRad="38100" dist="38100" dir="2700000" algn="tl">
                    <a:srgbClr val="000000">
                      <a:alpha val="43137"/>
                    </a:srgbClr>
                  </a:outerShdw>
                </a:effectLst>
              </a:rPr>
              <a:t>		In python files are simply stream of data, so the structure of data is not stored in the file, along with data. </a:t>
            </a:r>
          </a:p>
          <a:p>
            <a:pPr algn="just"/>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Officer\Desktop\download.jpg"/>
          <p:cNvPicPr>
            <a:picLocks noChangeAspect="1" noChangeArrowheads="1"/>
          </p:cNvPicPr>
          <p:nvPr/>
        </p:nvPicPr>
        <p:blipFill>
          <a:blip r:embed="rId3"/>
          <a:srcRect/>
          <a:stretch>
            <a:fillRect/>
          </a:stretch>
        </p:blipFill>
        <p:spPr bwMode="auto">
          <a:xfrm>
            <a:off x="6215089" y="2643183"/>
            <a:ext cx="2571768" cy="2571768"/>
          </a:xfrm>
          <a:prstGeom prst="rect">
            <a:avLst/>
          </a:prstGeom>
          <a:noFill/>
        </p:spPr>
      </p:pic>
      <p:sp>
        <p:nvSpPr>
          <p:cNvPr id="5" name="Title 1"/>
          <p:cNvSpPr txBox="1">
            <a:spLocks/>
          </p:cNvSpPr>
          <p:nvPr/>
        </p:nvSpPr>
        <p:spPr>
          <a:xfrm>
            <a:off x="1571604" y="500042"/>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READING METHODS</a:t>
            </a:r>
          </a:p>
        </p:txBody>
      </p:sp>
      <p:sp>
        <p:nvSpPr>
          <p:cNvPr id="3" name="Vertical Scroll 2"/>
          <p:cNvSpPr/>
          <p:nvPr/>
        </p:nvSpPr>
        <p:spPr>
          <a:xfrm>
            <a:off x="1500166" y="2000240"/>
            <a:ext cx="3071834" cy="3429024"/>
          </a:xfrm>
          <a:prstGeom prst="vertic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600" b="1" dirty="0">
                <a:effectLst>
                  <a:outerShdw blurRad="38100" dist="38100" dir="2700000" algn="tl">
                    <a:srgbClr val="000000">
                      <a:alpha val="43137"/>
                    </a:srgbClr>
                  </a:outerShdw>
                </a:effectLst>
              </a:rPr>
              <a:t>PYTHON PROGRAM</a:t>
            </a:r>
          </a:p>
        </p:txBody>
      </p:sp>
      <p:sp>
        <p:nvSpPr>
          <p:cNvPr id="4" name="Right Arrow 3"/>
          <p:cNvSpPr/>
          <p:nvPr/>
        </p:nvSpPr>
        <p:spPr>
          <a:xfrm rot="12423612">
            <a:off x="4214810" y="3643314"/>
            <a:ext cx="2000264" cy="92869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pic>
        <p:nvPicPr>
          <p:cNvPr id="1026" name="Picture 2" descr="C:\Users\AdmOfficer\Desktop\28878.png"/>
          <p:cNvPicPr>
            <a:picLocks noChangeAspect="1" noChangeArrowheads="1"/>
          </p:cNvPicPr>
          <p:nvPr/>
        </p:nvPicPr>
        <p:blipFill>
          <a:blip r:embed="rId4"/>
          <a:srcRect/>
          <a:stretch>
            <a:fillRect/>
          </a:stretch>
        </p:blipFill>
        <p:spPr bwMode="auto">
          <a:xfrm>
            <a:off x="6858016" y="3214686"/>
            <a:ext cx="1214446" cy="1214446"/>
          </a:xfrm>
          <a:prstGeom prst="rect">
            <a:avLst/>
          </a:prstGeom>
          <a:noFill/>
        </p:spPr>
      </p:pic>
      <p:sp>
        <p:nvSpPr>
          <p:cNvPr id="6" name="Rectangle 5"/>
          <p:cNvSpPr/>
          <p:nvPr/>
        </p:nvSpPr>
        <p:spPr>
          <a:xfrm>
            <a:off x="1285852" y="5643578"/>
            <a:ext cx="7286676" cy="954107"/>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A Program reads a text/binary file from hard disk. File acts like an input to a program.</a:t>
            </a:r>
          </a:p>
        </p:txBody>
      </p:sp>
    </p:spTree>
    <p:extLst>
      <p:ext uri="{BB962C8B-B14F-4D97-AF65-F5344CB8AC3E}">
        <p14:creationId xmlns:p14="http://schemas.microsoft.com/office/powerpoint/2010/main" val="1101633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57356" y="500042"/>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READING METHODS</a:t>
            </a:r>
          </a:p>
        </p:txBody>
      </p:sp>
      <p:sp>
        <p:nvSpPr>
          <p:cNvPr id="3" name="Rectangle 2"/>
          <p:cNvSpPr/>
          <p:nvPr/>
        </p:nvSpPr>
        <p:spPr>
          <a:xfrm>
            <a:off x="1428728" y="1928802"/>
            <a:ext cx="7286676" cy="954107"/>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Followings are the methods to read a data from the file.</a:t>
            </a:r>
          </a:p>
        </p:txBody>
      </p:sp>
      <p:sp>
        <p:nvSpPr>
          <p:cNvPr id="4" name="Title 1"/>
          <p:cNvSpPr txBox="1">
            <a:spLocks/>
          </p:cNvSpPr>
          <p:nvPr/>
        </p:nvSpPr>
        <p:spPr>
          <a:xfrm>
            <a:off x="1643042" y="3429000"/>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r>
              <a:rPr lang="en-IN" sz="3200" b="1" dirty="0">
                <a:solidFill>
                  <a:schemeClr val="bg1"/>
                </a:solidFill>
                <a:effectLst>
                  <a:outerShdw blurRad="38100" dist="38100" dir="2700000" algn="tl">
                    <a:srgbClr val="000000">
                      <a:alpha val="43137"/>
                    </a:srgbClr>
                  </a:outerShdw>
                </a:effectLst>
              </a:rPr>
              <a:t>1.	</a:t>
            </a:r>
            <a:r>
              <a:rPr lang="en-IN" sz="3200" b="1" dirty="0" err="1">
                <a:solidFill>
                  <a:schemeClr val="bg1"/>
                </a:solidFill>
                <a:effectLst>
                  <a:outerShdw blurRad="38100" dist="38100" dir="2700000" algn="tl">
                    <a:srgbClr val="000000">
                      <a:alpha val="43137"/>
                    </a:srgbClr>
                  </a:outerShdw>
                </a:effectLst>
              </a:rPr>
              <a:t>readline</a:t>
            </a:r>
            <a:r>
              <a:rPr lang="en-IN" sz="3200" b="1" dirty="0">
                <a:solidFill>
                  <a:schemeClr val="bg1"/>
                </a:solidFill>
                <a:effectLst>
                  <a:outerShdw blurRad="38100" dist="38100" dir="2700000" algn="tl">
                    <a:srgbClr val="000000">
                      <a:alpha val="43137"/>
                    </a:srgbClr>
                  </a:outerShdw>
                </a:effectLst>
              </a:rPr>
              <a:t>()  </a:t>
            </a:r>
            <a:r>
              <a:rPr lang="en-IN" sz="3200" b="1" dirty="0">
                <a:solidFill>
                  <a:srgbClr val="FFFF00"/>
                </a:solidFill>
                <a:effectLst>
                  <a:outerShdw blurRad="38100" dist="38100" dir="2700000" algn="tl">
                    <a:srgbClr val="000000">
                      <a:alpha val="43137"/>
                    </a:srgbClr>
                  </a:outerShdw>
                </a:effectLst>
              </a:rPr>
              <a:t>METHOD</a:t>
            </a:r>
          </a:p>
        </p:txBody>
      </p:sp>
      <p:sp>
        <p:nvSpPr>
          <p:cNvPr id="6" name="Title 1"/>
          <p:cNvSpPr txBox="1">
            <a:spLocks/>
          </p:cNvSpPr>
          <p:nvPr/>
        </p:nvSpPr>
        <p:spPr>
          <a:xfrm>
            <a:off x="1571604" y="4500570"/>
            <a:ext cx="6715204"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bg1"/>
                </a:solidFill>
                <a:effectLst>
                  <a:outerShdw blurRad="38100" dist="38100" dir="2700000" algn="tl">
                    <a:srgbClr val="000000">
                      <a:alpha val="43137"/>
                    </a:srgbClr>
                  </a:outerShdw>
                </a:effectLst>
              </a:rPr>
              <a:t>2.	readlines()  </a:t>
            </a:r>
            <a:r>
              <a:rPr lang="en-IN" sz="3200" b="1" dirty="0">
                <a:solidFill>
                  <a:srgbClr val="FFFF00"/>
                </a:solidFill>
                <a:effectLst>
                  <a:outerShdw blurRad="38100" dist="38100" dir="2700000" algn="tl">
                    <a:srgbClr val="000000">
                      <a:alpha val="43137"/>
                    </a:srgbClr>
                  </a:outerShdw>
                </a:effectLst>
              </a:rPr>
              <a:t>METHOD</a:t>
            </a:r>
          </a:p>
        </p:txBody>
      </p:sp>
      <p:sp>
        <p:nvSpPr>
          <p:cNvPr id="7" name="Title 1"/>
          <p:cNvSpPr txBox="1">
            <a:spLocks/>
          </p:cNvSpPr>
          <p:nvPr/>
        </p:nvSpPr>
        <p:spPr>
          <a:xfrm>
            <a:off x="1571604" y="564357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bg1"/>
                </a:solidFill>
                <a:effectLst>
                  <a:outerShdw blurRad="38100" dist="38100" dir="2700000" algn="tl">
                    <a:srgbClr val="000000">
                      <a:alpha val="43137"/>
                    </a:srgbClr>
                  </a:outerShdw>
                </a:effectLst>
              </a:rPr>
              <a:t>3.	read()  </a:t>
            </a:r>
            <a:r>
              <a:rPr lang="en-IN" sz="3200" b="1" dirty="0">
                <a:solidFill>
                  <a:srgbClr val="FFFF00"/>
                </a:solidFill>
                <a:effectLst>
                  <a:outerShdw blurRad="38100" dist="38100" dir="2700000" algn="tl">
                    <a:srgbClr val="000000">
                      <a:alpha val="43137"/>
                    </a:srgbClr>
                  </a:outerShdw>
                </a:effectLst>
              </a:rPr>
              <a:t>METHOD</a:t>
            </a:r>
          </a:p>
        </p:txBody>
      </p:sp>
    </p:spTree>
    <p:extLst>
      <p:ext uri="{BB962C8B-B14F-4D97-AF65-F5344CB8AC3E}">
        <p14:creationId xmlns:p14="http://schemas.microsoft.com/office/powerpoint/2010/main" val="1101633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  </a:t>
            </a:r>
            <a:r>
              <a:rPr lang="en-IN" sz="3200" b="1" dirty="0">
                <a:solidFill>
                  <a:srgbClr val="FFFF00"/>
                </a:solidFill>
                <a:effectLst>
                  <a:outerShdw blurRad="38100" dist="38100" dir="2700000" algn="tl">
                    <a:srgbClr val="000000">
                      <a:alpha val="43137"/>
                    </a:srgbClr>
                  </a:outerShdw>
                </a:effectLst>
              </a:rPr>
              <a:t>METHOD</a:t>
            </a:r>
          </a:p>
        </p:txBody>
      </p:sp>
      <p:sp>
        <p:nvSpPr>
          <p:cNvPr id="3" name="Rectangle 2"/>
          <p:cNvSpPr/>
          <p:nvPr/>
        </p:nvSpPr>
        <p:spPr>
          <a:xfrm>
            <a:off x="1428728" y="1928802"/>
            <a:ext cx="7286676" cy="3108543"/>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readline() will return a line read, as a string from the file. First call to function will return first line, second call next line and so on.</a:t>
            </a:r>
          </a:p>
          <a:p>
            <a:pPr algn="just"/>
            <a:endParaRPr lang="en-IN" sz="2800" b="1" dirty="0">
              <a:solidFill>
                <a:schemeClr val="bg1"/>
              </a:solidFill>
              <a:effectLst>
                <a:outerShdw blurRad="38100" dist="38100" dir="2700000" algn="tl">
                  <a:srgbClr val="000000">
                    <a:alpha val="43137"/>
                  </a:srgbClr>
                </a:outerShdw>
              </a:effectLst>
            </a:endParaRP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It's syntax is,</a:t>
            </a:r>
          </a:p>
          <a:p>
            <a:pPr algn="just"/>
            <a:r>
              <a:rPr lang="en-IN" sz="2800" b="1" dirty="0">
                <a:solidFill>
                  <a:srgbClr val="FFFF00"/>
                </a:solidFill>
                <a:effectLst>
                  <a:outerShdw blurRad="38100" dist="38100" dir="2700000" algn="tl">
                    <a:srgbClr val="000000">
                      <a:alpha val="43137"/>
                    </a:srgbClr>
                  </a:outerShdw>
                </a:effectLst>
              </a:rPr>
              <a:t>			fileobject.readline()</a:t>
            </a:r>
          </a:p>
        </p:txBody>
      </p:sp>
    </p:spTree>
    <p:extLst>
      <p:ext uri="{BB962C8B-B14F-4D97-AF65-F5344CB8AC3E}">
        <p14:creationId xmlns:p14="http://schemas.microsoft.com/office/powerpoint/2010/main" val="1101633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  </a:t>
            </a:r>
            <a:r>
              <a:rPr lang="en-IN" sz="3200" b="1" dirty="0">
                <a:solidFill>
                  <a:srgbClr val="FFFF00"/>
                </a:solidFill>
                <a:effectLst>
                  <a:outerShdw blurRad="38100" dist="38100" dir="2700000" algn="tl">
                    <a:srgbClr val="000000">
                      <a:alpha val="43137"/>
                    </a:srgbClr>
                  </a:outerShdw>
                </a:effectLst>
              </a:rPr>
              <a:t>EXAMPLE</a:t>
            </a:r>
          </a:p>
        </p:txBody>
      </p:sp>
      <p:pic>
        <p:nvPicPr>
          <p:cNvPr id="3074" name="Picture 2"/>
          <p:cNvPicPr>
            <a:picLocks noChangeAspect="1" noChangeArrowheads="1"/>
          </p:cNvPicPr>
          <p:nvPr/>
        </p:nvPicPr>
        <p:blipFill>
          <a:blip r:embed="rId3"/>
          <a:srcRect l="33492" t="13672" r="28623" b="57031"/>
          <a:stretch>
            <a:fillRect/>
          </a:stretch>
        </p:blipFill>
        <p:spPr bwMode="auto">
          <a:xfrm>
            <a:off x="2071670" y="3357562"/>
            <a:ext cx="5857916" cy="2546920"/>
          </a:xfrm>
          <a:prstGeom prst="rect">
            <a:avLst/>
          </a:prstGeom>
          <a:noFill/>
          <a:ln w="9525">
            <a:noFill/>
            <a:miter lim="800000"/>
            <a:headEnd/>
            <a:tailEnd/>
          </a:ln>
          <a:effectLst/>
        </p:spPr>
      </p:pic>
      <p:sp>
        <p:nvSpPr>
          <p:cNvPr id="6" name="Rectangle 5"/>
          <p:cNvSpPr/>
          <p:nvPr/>
        </p:nvSpPr>
        <p:spPr>
          <a:xfrm>
            <a:off x="1428728" y="1643050"/>
            <a:ext cx="7286676" cy="954107"/>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First create a text file and save under filename </a:t>
            </a:r>
            <a:r>
              <a:rPr lang="en-IN" sz="2800" b="1" dirty="0">
                <a:solidFill>
                  <a:srgbClr val="FFFF00"/>
                </a:solidFill>
                <a:effectLst>
                  <a:outerShdw blurRad="38100" dist="38100" dir="2700000" algn="tl">
                    <a:srgbClr val="000000">
                      <a:alpha val="43137"/>
                    </a:srgbClr>
                  </a:outerShdw>
                </a:effectLst>
              </a:rPr>
              <a:t>notes.txt</a:t>
            </a:r>
          </a:p>
        </p:txBody>
      </p:sp>
    </p:spTree>
    <p:extLst>
      <p:ext uri="{BB962C8B-B14F-4D97-AF65-F5344CB8AC3E}">
        <p14:creationId xmlns:p14="http://schemas.microsoft.com/office/powerpoint/2010/main" val="1101633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  </a:t>
            </a:r>
            <a:r>
              <a:rPr lang="en-IN" sz="3200" b="1" dirty="0">
                <a:solidFill>
                  <a:srgbClr val="FFFF00"/>
                </a:solidFill>
                <a:effectLst>
                  <a:outerShdw blurRad="38100" dist="38100" dir="2700000" algn="tl">
                    <a:srgbClr val="000000">
                      <a:alpha val="43137"/>
                    </a:srgbClr>
                  </a:outerShdw>
                </a:effectLst>
              </a:rPr>
              <a:t>EXAMPLE</a:t>
            </a:r>
          </a:p>
        </p:txBody>
      </p:sp>
      <p:pic>
        <p:nvPicPr>
          <p:cNvPr id="1026" name="Picture 2"/>
          <p:cNvPicPr>
            <a:picLocks noChangeAspect="1" noChangeArrowheads="1"/>
          </p:cNvPicPr>
          <p:nvPr/>
        </p:nvPicPr>
        <p:blipFill>
          <a:blip r:embed="rId3"/>
          <a:srcRect l="38983" t="9765" r="25329" b="55078"/>
          <a:stretch>
            <a:fillRect/>
          </a:stretch>
        </p:blipFill>
        <p:spPr bwMode="auto">
          <a:xfrm>
            <a:off x="1857355" y="1928802"/>
            <a:ext cx="6320279" cy="3500462"/>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  </a:t>
            </a:r>
            <a:r>
              <a:rPr lang="en-IN" sz="3200" b="1" dirty="0">
                <a:solidFill>
                  <a:srgbClr val="FFFF00"/>
                </a:solidFill>
                <a:effectLst>
                  <a:outerShdw blurRad="38100" dist="38100" dir="2700000" algn="tl">
                    <a:srgbClr val="000000">
                      <a:alpha val="43137"/>
                    </a:srgbClr>
                  </a:outerShdw>
                </a:effectLst>
              </a:rPr>
              <a:t>EXAMPLE O/P</a:t>
            </a:r>
          </a:p>
        </p:txBody>
      </p:sp>
      <p:pic>
        <p:nvPicPr>
          <p:cNvPr id="2050" name="Picture 2"/>
          <p:cNvPicPr>
            <a:picLocks noChangeAspect="1" noChangeArrowheads="1"/>
          </p:cNvPicPr>
          <p:nvPr/>
        </p:nvPicPr>
        <p:blipFill>
          <a:blip r:embed="rId3"/>
          <a:srcRect l="28001" t="14648" r="32467" b="59961"/>
          <a:stretch>
            <a:fillRect/>
          </a:stretch>
        </p:blipFill>
        <p:spPr bwMode="auto">
          <a:xfrm>
            <a:off x="1214414" y="2214554"/>
            <a:ext cx="7319647" cy="2643206"/>
          </a:xfrm>
          <a:prstGeom prst="rect">
            <a:avLst/>
          </a:prstGeom>
          <a:noFill/>
          <a:ln w="9525">
            <a:noFill/>
            <a:miter lim="800000"/>
            <a:headEnd/>
            <a:tailEnd/>
          </a:ln>
          <a:effectLst/>
        </p:spPr>
      </p:pic>
      <p:sp>
        <p:nvSpPr>
          <p:cNvPr id="4" name="Rectangle 3"/>
          <p:cNvSpPr/>
          <p:nvPr/>
        </p:nvSpPr>
        <p:spPr>
          <a:xfrm>
            <a:off x="1500166" y="5286388"/>
            <a:ext cx="7072362" cy="954107"/>
          </a:xfrm>
          <a:prstGeom prst="rect">
            <a:avLst/>
          </a:prstGeom>
        </p:spPr>
        <p:txBody>
          <a:bodyPr wrap="square">
            <a:spAutoFit/>
          </a:bodyPr>
          <a:lstStyle/>
          <a:p>
            <a:pPr algn="just"/>
            <a:r>
              <a:rPr lang="en-IN" sz="2800" b="1" dirty="0" err="1">
                <a:solidFill>
                  <a:srgbClr val="FFFF00"/>
                </a:solidFill>
                <a:effectLst>
                  <a:outerShdw blurRad="38100" dist="38100" dir="2700000" algn="tl">
                    <a:srgbClr val="000000">
                      <a:alpha val="43137"/>
                    </a:srgbClr>
                  </a:outerShdw>
                </a:effectLst>
              </a:rPr>
              <a:t>readline</a:t>
            </a:r>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will return only one  line from a file, but notes.txt file containing three lines of text</a:t>
            </a:r>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readlines()  </a:t>
            </a:r>
            <a:r>
              <a:rPr lang="en-IN" sz="3200" b="1" dirty="0">
                <a:solidFill>
                  <a:srgbClr val="FFFF00"/>
                </a:solidFill>
                <a:effectLst>
                  <a:outerShdw blurRad="38100" dist="38100" dir="2700000" algn="tl">
                    <a:srgbClr val="000000">
                      <a:alpha val="43137"/>
                    </a:srgbClr>
                  </a:outerShdw>
                </a:effectLst>
              </a:rPr>
              <a:t>METHOD</a:t>
            </a:r>
          </a:p>
        </p:txBody>
      </p:sp>
      <p:sp>
        <p:nvSpPr>
          <p:cNvPr id="3" name="Rectangle 2"/>
          <p:cNvSpPr/>
          <p:nvPr/>
        </p:nvSpPr>
        <p:spPr>
          <a:xfrm>
            <a:off x="1428728" y="1571612"/>
            <a:ext cx="7286676"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readlines()can be used to read the entire content of the file. You need to be careful while using it </a:t>
            </a:r>
            <a:r>
              <a:rPr lang="en-IN" sz="2800" b="1" dirty="0" err="1">
                <a:solidFill>
                  <a:schemeClr val="bg1"/>
                </a:solidFill>
                <a:effectLst>
                  <a:outerShdw blurRad="38100" dist="38100" dir="2700000" algn="tl">
                    <a:srgbClr val="000000">
                      <a:alpha val="43137"/>
                    </a:srgbClr>
                  </a:outerShdw>
                </a:effectLst>
              </a:rPr>
              <a:t>w.r.t</a:t>
            </a:r>
            <a:r>
              <a:rPr lang="en-IN" sz="2800" b="1" dirty="0">
                <a:solidFill>
                  <a:schemeClr val="bg1"/>
                </a:solidFill>
                <a:effectLst>
                  <a:outerShdw blurRad="38100" dist="38100" dir="2700000" algn="tl">
                    <a:srgbClr val="000000">
                      <a:alpha val="43137"/>
                    </a:srgbClr>
                  </a:outerShdw>
                </a:effectLst>
              </a:rPr>
              <a:t>. size of memory required before using the function. The method will return a list of strings, each separated by \n. An example of reading entire data of file in list is:</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It's syntax is,</a:t>
            </a:r>
          </a:p>
          <a:p>
            <a:pPr algn="just"/>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fileobject.readlines</a:t>
            </a:r>
            <a:r>
              <a:rPr lang="en-IN" sz="2800" b="1" dirty="0">
                <a:solidFill>
                  <a:srgbClr val="FFFF00"/>
                </a:solidFill>
                <a:effectLst>
                  <a:outerShdw blurRad="38100" dist="38100" dir="2700000" algn="tl">
                    <a:srgbClr val="000000">
                      <a:alpha val="43137"/>
                    </a:srgbClr>
                  </a:outerShdw>
                </a:effectLst>
              </a:rPr>
              <a:t>()</a:t>
            </a:r>
          </a:p>
          <a:p>
            <a:pPr algn="just"/>
            <a:r>
              <a:rPr lang="en-IN" sz="2800" b="1" dirty="0">
                <a:solidFill>
                  <a:schemeClr val="bg1"/>
                </a:solidFill>
                <a:effectLst>
                  <a:outerShdw blurRad="38100" dist="38100" dir="2700000" algn="tl">
                    <a:srgbClr val="000000">
                      <a:alpha val="43137"/>
                    </a:srgbClr>
                  </a:outerShdw>
                </a:effectLst>
              </a:rPr>
              <a:t>as it returns a list, which can then be used for manipulation.</a:t>
            </a:r>
          </a:p>
        </p:txBody>
      </p:sp>
    </p:spTree>
    <p:extLst>
      <p:ext uri="{BB962C8B-B14F-4D97-AF65-F5344CB8AC3E}">
        <p14:creationId xmlns:p14="http://schemas.microsoft.com/office/powerpoint/2010/main" val="1101633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readlines()  </a:t>
            </a:r>
            <a:r>
              <a:rPr lang="en-IN" sz="3200" b="1" dirty="0">
                <a:solidFill>
                  <a:srgbClr val="FFFF00"/>
                </a:solidFill>
                <a:effectLst>
                  <a:outerShdw blurRad="38100" dist="38100" dir="2700000" algn="tl">
                    <a:srgbClr val="000000">
                      <a:alpha val="43137"/>
                    </a:srgbClr>
                  </a:outerShdw>
                </a:effectLst>
              </a:rPr>
              <a:t>EXAMPLE</a:t>
            </a:r>
          </a:p>
        </p:txBody>
      </p:sp>
      <p:pic>
        <p:nvPicPr>
          <p:cNvPr id="2" name="Picture 2"/>
          <p:cNvPicPr>
            <a:picLocks noChangeAspect="1" noChangeArrowheads="1"/>
          </p:cNvPicPr>
          <p:nvPr/>
        </p:nvPicPr>
        <p:blipFill>
          <a:blip r:embed="rId3"/>
          <a:srcRect l="38434" t="13353" r="28993" b="54387"/>
          <a:stretch>
            <a:fillRect/>
          </a:stretch>
        </p:blipFill>
        <p:spPr bwMode="auto">
          <a:xfrm>
            <a:off x="1857356" y="1714488"/>
            <a:ext cx="6286544" cy="3500462"/>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readlines()  </a:t>
            </a:r>
            <a:r>
              <a:rPr lang="en-IN" sz="3200" b="1" dirty="0">
                <a:solidFill>
                  <a:srgbClr val="FFFF00"/>
                </a:solidFill>
                <a:effectLst>
                  <a:outerShdw blurRad="38100" dist="38100" dir="2700000" algn="tl">
                    <a:srgbClr val="000000">
                      <a:alpha val="43137"/>
                    </a:srgbClr>
                  </a:outerShdw>
                </a:effectLst>
              </a:rPr>
              <a:t>EXAMPLE</a:t>
            </a:r>
          </a:p>
        </p:txBody>
      </p:sp>
      <p:pic>
        <p:nvPicPr>
          <p:cNvPr id="2050" name="Picture 2"/>
          <p:cNvPicPr>
            <a:picLocks noChangeAspect="1" noChangeArrowheads="1"/>
          </p:cNvPicPr>
          <p:nvPr/>
        </p:nvPicPr>
        <p:blipFill>
          <a:blip r:embed="rId3"/>
          <a:srcRect l="33492" t="13672" r="19290" b="58008"/>
          <a:stretch>
            <a:fillRect/>
          </a:stretch>
        </p:blipFill>
        <p:spPr bwMode="auto">
          <a:xfrm>
            <a:off x="1214414" y="2000240"/>
            <a:ext cx="7414772" cy="2500330"/>
          </a:xfrm>
          <a:prstGeom prst="rect">
            <a:avLst/>
          </a:prstGeom>
          <a:noFill/>
          <a:ln w="9525">
            <a:noFill/>
            <a:miter lim="800000"/>
            <a:headEnd/>
            <a:tailEnd/>
          </a:ln>
          <a:effectLst/>
        </p:spPr>
      </p:pic>
      <p:sp>
        <p:nvSpPr>
          <p:cNvPr id="6" name="Rectangle 5"/>
          <p:cNvSpPr/>
          <p:nvPr/>
        </p:nvSpPr>
        <p:spPr>
          <a:xfrm>
            <a:off x="1357290" y="4714884"/>
            <a:ext cx="7143800" cy="954107"/>
          </a:xfrm>
          <a:prstGeom prst="rect">
            <a:avLst/>
          </a:prstGeom>
        </p:spPr>
        <p:txBody>
          <a:bodyPr wrap="square">
            <a:spAutoFit/>
          </a:bodyPr>
          <a:lstStyle/>
          <a:p>
            <a:r>
              <a:rPr lang="en-IN" sz="2800" b="1" dirty="0">
                <a:solidFill>
                  <a:schemeClr val="bg1"/>
                </a:solidFill>
                <a:effectLst>
                  <a:outerShdw blurRad="38100" dist="38100" dir="2700000" algn="tl">
                    <a:srgbClr val="000000">
                      <a:alpha val="43137"/>
                    </a:srgbClr>
                  </a:outerShdw>
                </a:effectLst>
              </a:rPr>
              <a:t>	The </a:t>
            </a:r>
            <a:r>
              <a:rPr lang="en-IN" sz="2800" b="1" dirty="0">
                <a:solidFill>
                  <a:srgbClr val="FFFF00"/>
                </a:solidFill>
                <a:effectLst>
                  <a:outerShdw blurRad="38100" dist="38100" dir="2700000" algn="tl">
                    <a:srgbClr val="000000">
                      <a:alpha val="43137"/>
                    </a:srgbClr>
                  </a:outerShdw>
                </a:effectLst>
              </a:rPr>
              <a:t>readlines() </a:t>
            </a:r>
            <a:r>
              <a:rPr lang="en-IN" sz="2800" b="1" dirty="0">
                <a:solidFill>
                  <a:schemeClr val="bg1"/>
                </a:solidFill>
                <a:effectLst>
                  <a:outerShdw blurRad="38100" dist="38100" dir="2700000" algn="tl">
                    <a:srgbClr val="000000">
                      <a:alpha val="43137"/>
                    </a:srgbClr>
                  </a:outerShdw>
                </a:effectLst>
              </a:rPr>
              <a:t>method will return a list of strings, each separated by \n</a:t>
            </a:r>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  </a:t>
            </a:r>
            <a:r>
              <a:rPr lang="en-IN" sz="3200" b="1" dirty="0">
                <a:solidFill>
                  <a:srgbClr val="FFFF00"/>
                </a:solidFill>
                <a:effectLst>
                  <a:outerShdw blurRad="38100" dist="38100" dir="2700000" algn="tl">
                    <a:srgbClr val="000000">
                      <a:alpha val="43137"/>
                    </a:srgbClr>
                  </a:outerShdw>
                </a:effectLst>
              </a:rPr>
              <a:t>METHOD</a:t>
            </a:r>
          </a:p>
        </p:txBody>
      </p:sp>
      <p:sp>
        <p:nvSpPr>
          <p:cNvPr id="6" name="Rectangle 5"/>
          <p:cNvSpPr/>
          <p:nvPr/>
        </p:nvSpPr>
        <p:spPr>
          <a:xfrm>
            <a:off x="1357290" y="1571612"/>
            <a:ext cx="7143800" cy="4832092"/>
          </a:xfrm>
          <a:prstGeom prst="rect">
            <a:avLst/>
          </a:prstGeom>
        </p:spPr>
        <p:txBody>
          <a:bodyPr wrap="square">
            <a:spAutoFit/>
          </a:bodyPr>
          <a:lstStyle/>
          <a:p>
            <a:r>
              <a:rPr lang="en-IN" sz="2800" b="1" dirty="0">
                <a:solidFill>
                  <a:schemeClr val="bg1"/>
                </a:solidFill>
                <a:effectLst>
                  <a:outerShdw blurRad="38100" dist="38100" dir="2700000" algn="tl">
                    <a:srgbClr val="000000">
                      <a:alpha val="43137"/>
                    </a:srgbClr>
                  </a:outerShdw>
                </a:effectLst>
              </a:rPr>
              <a:t>	The read() method is used to read entire file</a:t>
            </a:r>
          </a:p>
          <a:p>
            <a:r>
              <a:rPr lang="en-IN" sz="2800" b="1" dirty="0">
                <a:solidFill>
                  <a:schemeClr val="bg1"/>
                </a:solidFill>
                <a:effectLst>
                  <a:outerShdw blurRad="38100" dist="38100" dir="2700000" algn="tl">
                    <a:srgbClr val="000000">
                      <a:alpha val="43137"/>
                    </a:srgbClr>
                  </a:outerShdw>
                </a:effectLst>
              </a:rPr>
              <a:t>The syntax is:</a:t>
            </a:r>
          </a:p>
          <a:p>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fileobject.read</a:t>
            </a:r>
            <a:r>
              <a:rPr lang="en-IN" sz="2800" b="1" dirty="0">
                <a:solidFill>
                  <a:srgbClr val="FFFF00"/>
                </a:solidFill>
                <a:effectLst>
                  <a:outerShdw blurRad="38100" dist="38100" dir="2700000" algn="tl">
                    <a:srgbClr val="000000">
                      <a:alpha val="43137"/>
                    </a:srgbClr>
                  </a:outerShdw>
                </a:effectLst>
              </a:rPr>
              <a:t>()</a:t>
            </a:r>
          </a:p>
          <a:p>
            <a:endParaRPr lang="en-IN" sz="2800" b="1" dirty="0">
              <a:solidFill>
                <a:srgbClr val="FFFF00"/>
              </a:solidFill>
              <a:effectLst>
                <a:outerShdw blurRad="38100" dist="38100" dir="2700000" algn="tl">
                  <a:srgbClr val="000000">
                    <a:alpha val="43137"/>
                  </a:srgbClr>
                </a:outerShdw>
              </a:effectLst>
            </a:endParaRPr>
          </a:p>
          <a:p>
            <a:r>
              <a:rPr lang="en-IN" sz="2800" b="1" dirty="0">
                <a:solidFill>
                  <a:srgbClr val="FFFF00"/>
                </a:solidFill>
                <a:effectLst>
                  <a:outerShdw blurRad="38100" dist="38100" dir="2700000" algn="tl">
                    <a:srgbClr val="000000">
                      <a:alpha val="43137"/>
                    </a:srgbClr>
                  </a:outerShdw>
                </a:effectLst>
              </a:rPr>
              <a:t>For example</a:t>
            </a:r>
          </a:p>
          <a:p>
            <a:endParaRPr lang="en-IN" sz="2800" b="1" dirty="0">
              <a:solidFill>
                <a:srgbClr val="FFFF00"/>
              </a:solidFill>
              <a:effectLst>
                <a:outerShdw blurRad="38100" dist="38100" dir="2700000" algn="tl">
                  <a:srgbClr val="000000">
                    <a:alpha val="43137"/>
                  </a:srgbClr>
                </a:outerShdw>
              </a:effectLst>
            </a:endParaRPr>
          </a:p>
          <a:p>
            <a:endParaRPr lang="en-IN" sz="2800" b="1" dirty="0">
              <a:solidFill>
                <a:srgbClr val="FFFF00"/>
              </a:solidFill>
              <a:effectLst>
                <a:outerShdw blurRad="38100" dist="38100" dir="2700000" algn="tl">
                  <a:srgbClr val="000000">
                    <a:alpha val="43137"/>
                  </a:srgbClr>
                </a:outerShdw>
              </a:effectLst>
            </a:endParaRPr>
          </a:p>
          <a:p>
            <a:endParaRPr lang="en-IN" sz="2800" b="1" dirty="0">
              <a:solidFill>
                <a:srgbClr val="FFFF00"/>
              </a:solidFill>
              <a:effectLst>
                <a:outerShdw blurRad="38100" dist="38100" dir="2700000" algn="tl">
                  <a:srgbClr val="000000">
                    <a:alpha val="43137"/>
                  </a:srgbClr>
                </a:outerShdw>
              </a:effectLst>
            </a:endParaRPr>
          </a:p>
          <a:p>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Contd</a:t>
            </a:r>
            <a:r>
              <a:rPr lang="en-IN" sz="2800" b="1" dirty="0">
                <a:solidFill>
                  <a:srgbClr val="FFFF00"/>
                </a:solidFill>
                <a:effectLst>
                  <a:outerShdw blurRad="38100" dist="38100" dir="2700000" algn="tl">
                    <a:srgbClr val="000000">
                      <a:alpha val="43137"/>
                    </a:srgbClr>
                  </a:outerShdw>
                </a:effectLst>
              </a:rPr>
              <a:t>…</a:t>
            </a:r>
            <a:endParaRPr lang="en-IN" sz="2800" b="1" dirty="0">
              <a:solidFill>
                <a:schemeClr val="bg1"/>
              </a:solidFill>
              <a:effectLst>
                <a:outerShdw blurRad="38100" dist="38100" dir="2700000" algn="tl">
                  <a:srgbClr val="000000">
                    <a:alpha val="43137"/>
                  </a:srgbClr>
                </a:outerShdw>
              </a:effectLst>
            </a:endParaRPr>
          </a:p>
          <a:p>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14480" y="321468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defRPr/>
            </a:pPr>
            <a:r>
              <a:rPr lang="en-IN" sz="3200" b="1" dirty="0">
                <a:solidFill>
                  <a:srgbClr val="FFFF00"/>
                </a:solidFill>
                <a:effectLst>
                  <a:outerShdw blurRad="38100" dist="38100" dir="2700000" algn="tl">
                    <a:srgbClr val="000000">
                      <a:alpha val="43137"/>
                    </a:srgbClr>
                  </a:outerShdw>
                </a:effectLst>
              </a:rPr>
              <a:t>BASIC OPERATIONS ON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  </a:t>
            </a:r>
            <a:r>
              <a:rPr lang="en-IN" sz="3200" b="1" dirty="0">
                <a:solidFill>
                  <a:srgbClr val="FFFF00"/>
                </a:solidFill>
                <a:effectLst>
                  <a:outerShdw blurRad="38100" dist="38100" dir="2700000" algn="tl">
                    <a:srgbClr val="000000">
                      <a:alpha val="43137"/>
                    </a:srgbClr>
                  </a:outerShdw>
                </a:effectLst>
              </a:rPr>
              <a:t>METHOD EXAMPLE</a:t>
            </a:r>
          </a:p>
        </p:txBody>
      </p:sp>
      <p:pic>
        <p:nvPicPr>
          <p:cNvPr id="3074" name="Picture 2"/>
          <p:cNvPicPr>
            <a:picLocks noChangeAspect="1" noChangeArrowheads="1"/>
          </p:cNvPicPr>
          <p:nvPr/>
        </p:nvPicPr>
        <p:blipFill>
          <a:blip r:embed="rId3"/>
          <a:srcRect l="46120" t="27344" r="21486" b="40430"/>
          <a:stretch>
            <a:fillRect/>
          </a:stretch>
        </p:blipFill>
        <p:spPr bwMode="auto">
          <a:xfrm>
            <a:off x="2357422" y="1928802"/>
            <a:ext cx="5643602" cy="3156591"/>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  </a:t>
            </a:r>
            <a:r>
              <a:rPr lang="en-IN" sz="3200" b="1" dirty="0">
                <a:solidFill>
                  <a:srgbClr val="FFFF00"/>
                </a:solidFill>
                <a:effectLst>
                  <a:outerShdw blurRad="38100" dist="38100" dir="2700000" algn="tl">
                    <a:srgbClr val="000000">
                      <a:alpha val="43137"/>
                    </a:srgbClr>
                  </a:outerShdw>
                </a:effectLst>
              </a:rPr>
              <a:t>METHOD EXAMPLE O/P</a:t>
            </a:r>
          </a:p>
        </p:txBody>
      </p:sp>
      <p:pic>
        <p:nvPicPr>
          <p:cNvPr id="4098" name="Picture 2"/>
          <p:cNvPicPr>
            <a:picLocks noChangeAspect="1" noChangeArrowheads="1"/>
          </p:cNvPicPr>
          <p:nvPr/>
        </p:nvPicPr>
        <p:blipFill>
          <a:blip r:embed="rId3"/>
          <a:srcRect l="29977" t="6640" r="32687" b="62891"/>
          <a:stretch>
            <a:fillRect/>
          </a:stretch>
        </p:blipFill>
        <p:spPr bwMode="auto">
          <a:xfrm>
            <a:off x="1643041" y="1928802"/>
            <a:ext cx="6539325" cy="3000396"/>
          </a:xfrm>
          <a:prstGeom prst="rect">
            <a:avLst/>
          </a:prstGeom>
          <a:noFill/>
          <a:ln w="9525">
            <a:noFill/>
            <a:miter lim="800000"/>
            <a:headEnd/>
            <a:tailEnd/>
          </a:ln>
          <a:effectLst/>
        </p:spPr>
      </p:pic>
      <p:sp>
        <p:nvSpPr>
          <p:cNvPr id="6" name="Rectangle 5"/>
          <p:cNvSpPr/>
          <p:nvPr/>
        </p:nvSpPr>
        <p:spPr>
          <a:xfrm>
            <a:off x="1214414" y="5214950"/>
            <a:ext cx="7286676" cy="523220"/>
          </a:xfrm>
          <a:prstGeom prst="rect">
            <a:avLst/>
          </a:prstGeom>
        </p:spPr>
        <p:txBody>
          <a:bodyPr wrap="square">
            <a:spAutoFit/>
          </a:bodyPr>
          <a:lstStyle/>
          <a:p>
            <a:r>
              <a:rPr lang="en-IN" sz="2800" b="1" dirty="0">
                <a:solidFill>
                  <a:schemeClr val="bg1"/>
                </a:solidFill>
                <a:effectLst>
                  <a:outerShdw blurRad="38100" dist="38100" dir="2700000" algn="tl">
                    <a:srgbClr val="000000">
                      <a:alpha val="43137"/>
                    </a:srgbClr>
                  </a:outerShdw>
                </a:effectLst>
              </a:rPr>
              <a:t>	The </a:t>
            </a:r>
            <a:r>
              <a:rPr lang="en-IN" sz="2800" b="1" dirty="0">
                <a:solidFill>
                  <a:srgbClr val="FFFF00"/>
                </a:solidFill>
                <a:effectLst>
                  <a:outerShdw blurRad="38100" dist="38100" dir="2700000" algn="tl">
                    <a:srgbClr val="000000">
                      <a:alpha val="43137"/>
                    </a:srgbClr>
                  </a:outerShdw>
                </a:effectLst>
              </a:rPr>
              <a:t>read() </a:t>
            </a:r>
            <a:r>
              <a:rPr lang="en-IN" sz="2800" b="1" dirty="0">
                <a:solidFill>
                  <a:schemeClr val="bg1"/>
                </a:solidFill>
                <a:effectLst>
                  <a:outerShdw blurRad="38100" dist="38100" dir="2700000" algn="tl">
                    <a:srgbClr val="000000">
                      <a:alpha val="43137"/>
                    </a:srgbClr>
                  </a:outerShdw>
                </a:effectLst>
              </a:rPr>
              <a:t>method will return  entire file.</a:t>
            </a:r>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321468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read(size)  </a:t>
            </a:r>
            <a:r>
              <a:rPr lang="en-IN" sz="3200" b="1" dirty="0">
                <a:solidFill>
                  <a:srgbClr val="FFFF00"/>
                </a:solidFill>
                <a:effectLst>
                  <a:outerShdw blurRad="38100" dist="38100" dir="2700000" algn="tl">
                    <a:srgbClr val="000000">
                      <a:alpha val="43137"/>
                    </a:srgbClr>
                  </a:outerShdw>
                </a:effectLst>
              </a:rPr>
              <a:t>METHOD</a:t>
            </a:r>
          </a:p>
        </p:txBody>
      </p:sp>
    </p:spTree>
    <p:extLst>
      <p:ext uri="{BB962C8B-B14F-4D97-AF65-F5344CB8AC3E}">
        <p14:creationId xmlns:p14="http://schemas.microsoft.com/office/powerpoint/2010/main" val="1101633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read(size)  </a:t>
            </a:r>
            <a:r>
              <a:rPr lang="en-IN" sz="3200" b="1" dirty="0">
                <a:solidFill>
                  <a:srgbClr val="FFFF00"/>
                </a:solidFill>
                <a:effectLst>
                  <a:outerShdw blurRad="38100" dist="38100" dir="2700000" algn="tl">
                    <a:srgbClr val="000000">
                      <a:alpha val="43137"/>
                    </a:srgbClr>
                  </a:outerShdw>
                </a:effectLst>
              </a:rPr>
              <a:t>METHOD  </a:t>
            </a:r>
          </a:p>
        </p:txBody>
      </p:sp>
      <p:sp>
        <p:nvSpPr>
          <p:cNvPr id="7" name="Rectangle 6"/>
          <p:cNvSpPr/>
          <p:nvPr/>
        </p:nvSpPr>
        <p:spPr>
          <a:xfrm>
            <a:off x="1500166" y="1643050"/>
            <a:ext cx="7072362"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read() can be used to read specific size string from file. This function also returns a string read from the file.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Syntax of read() function is:</a:t>
            </a:r>
          </a:p>
          <a:p>
            <a:pPr algn="just"/>
            <a:endParaRPr lang="en-IN" sz="2800" b="1" dirty="0">
              <a:solidFill>
                <a:srgbClr val="FFFF00"/>
              </a:solidFill>
              <a:effectLst>
                <a:outerShdw blurRad="38100" dist="38100" dir="2700000" algn="tl">
                  <a:srgbClr val="000000">
                    <a:alpha val="43137"/>
                  </a:srgbClr>
                </a:outerShdw>
              </a:effectLst>
            </a:endParaRPr>
          </a:p>
          <a:p>
            <a:pPr algn="ctr"/>
            <a:r>
              <a:rPr lang="en-IN" sz="2800" b="1" dirty="0" err="1">
                <a:solidFill>
                  <a:srgbClr val="FFFF00"/>
                </a:solidFill>
                <a:effectLst>
                  <a:outerShdw blurRad="38100" dist="38100" dir="2700000" algn="tl">
                    <a:srgbClr val="000000">
                      <a:alpha val="43137"/>
                    </a:srgbClr>
                  </a:outerShdw>
                </a:effectLst>
              </a:rPr>
              <a:t>fileobject.read</a:t>
            </a:r>
            <a:r>
              <a:rPr lang="en-IN" sz="2800" b="1" dirty="0">
                <a:solidFill>
                  <a:srgbClr val="FFFF00"/>
                </a:solidFill>
                <a:effectLst>
                  <a:outerShdw blurRad="38100" dist="38100" dir="2700000" algn="tl">
                    <a:srgbClr val="000000">
                      <a:alpha val="43137"/>
                    </a:srgbClr>
                  </a:outerShdw>
                </a:effectLst>
              </a:rPr>
              <a:t>([size])</a:t>
            </a:r>
          </a:p>
          <a:p>
            <a:endParaRPr lang="en-IN" sz="2800" b="1" dirty="0">
              <a:solidFill>
                <a:srgbClr val="FFFF00"/>
              </a:solidFill>
              <a:effectLst>
                <a:outerShdw blurRad="38100" dist="38100" dir="2700000" algn="tl">
                  <a:srgbClr val="000000">
                    <a:alpha val="43137"/>
                  </a:srgbClr>
                </a:outerShdw>
              </a:effectLst>
            </a:endParaRPr>
          </a:p>
          <a:p>
            <a:r>
              <a:rPr lang="en-IN" sz="2800" b="1" dirty="0">
                <a:solidFill>
                  <a:srgbClr val="FFFF00"/>
                </a:solidFill>
                <a:effectLst>
                  <a:outerShdw blurRad="38100" dist="38100" dir="2700000" algn="tl">
                    <a:srgbClr val="000000">
                      <a:alpha val="43137"/>
                    </a:srgbClr>
                  </a:outerShdw>
                </a:effectLst>
              </a:rPr>
              <a:t>For Example:</a:t>
            </a:r>
          </a:p>
          <a:p>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f.read</a:t>
            </a:r>
            <a:r>
              <a:rPr lang="en-IN" sz="2800" b="1" dirty="0">
                <a:solidFill>
                  <a:srgbClr val="FFFF00"/>
                </a:solidFill>
                <a:effectLst>
                  <a:outerShdw blurRad="38100" dist="38100" dir="2700000" algn="tl">
                    <a:srgbClr val="000000">
                      <a:alpha val="43137"/>
                    </a:srgbClr>
                  </a:outerShdw>
                </a:effectLst>
              </a:rPr>
              <a:t>(1) </a:t>
            </a:r>
            <a:r>
              <a:rPr lang="en-IN" sz="2800" b="1" dirty="0">
                <a:solidFill>
                  <a:schemeClr val="bg1"/>
                </a:solidFill>
                <a:effectLst>
                  <a:outerShdw blurRad="38100" dist="38100" dir="2700000" algn="tl">
                    <a:srgbClr val="000000">
                      <a:alpha val="43137"/>
                    </a:srgbClr>
                  </a:outerShdw>
                </a:effectLst>
              </a:rPr>
              <a:t>will read single  byte or character from a file.</a:t>
            </a:r>
          </a:p>
        </p:txBody>
      </p:sp>
    </p:spTree>
    <p:extLst>
      <p:ext uri="{BB962C8B-B14F-4D97-AF65-F5344CB8AC3E}">
        <p14:creationId xmlns:p14="http://schemas.microsoft.com/office/powerpoint/2010/main" val="1101633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read(size)  </a:t>
            </a:r>
            <a:r>
              <a:rPr lang="en-IN" sz="3200" b="1" dirty="0">
                <a:solidFill>
                  <a:srgbClr val="FFFF00"/>
                </a:solidFill>
                <a:effectLst>
                  <a:outerShdw blurRad="38100" dist="38100" dir="2700000" algn="tl">
                    <a:srgbClr val="000000">
                      <a:alpha val="43137"/>
                    </a:srgbClr>
                  </a:outerShdw>
                </a:effectLst>
              </a:rPr>
              <a:t>METHOD EXAMPLE  </a:t>
            </a:r>
          </a:p>
        </p:txBody>
      </p:sp>
      <p:pic>
        <p:nvPicPr>
          <p:cNvPr id="2050" name="Picture 2"/>
          <p:cNvPicPr>
            <a:picLocks noChangeAspect="1" noChangeArrowheads="1"/>
          </p:cNvPicPr>
          <p:nvPr/>
        </p:nvPicPr>
        <p:blipFill>
          <a:blip r:embed="rId3"/>
          <a:srcRect l="52160" t="15625" r="20388" b="54101"/>
          <a:stretch>
            <a:fillRect/>
          </a:stretch>
        </p:blipFill>
        <p:spPr bwMode="auto">
          <a:xfrm>
            <a:off x="2214546" y="1785926"/>
            <a:ext cx="5143536" cy="3189021"/>
          </a:xfrm>
          <a:prstGeom prst="rect">
            <a:avLst/>
          </a:prstGeom>
          <a:noFill/>
          <a:ln w="9525">
            <a:noFill/>
            <a:miter lim="800000"/>
            <a:headEnd/>
            <a:tailEnd/>
          </a:ln>
          <a:effectLst/>
        </p:spPr>
      </p:pic>
      <p:sp>
        <p:nvSpPr>
          <p:cNvPr id="6" name="Rectangle 5"/>
          <p:cNvSpPr/>
          <p:nvPr/>
        </p:nvSpPr>
        <p:spPr>
          <a:xfrm>
            <a:off x="1428728" y="5286388"/>
            <a:ext cx="7429552" cy="954107"/>
          </a:xfrm>
          <a:prstGeom prst="rect">
            <a:avLst/>
          </a:prstGeom>
        </p:spPr>
        <p:txBody>
          <a:bodyPr wrap="square">
            <a:spAutoFit/>
          </a:bodyPr>
          <a:lstStyle/>
          <a:p>
            <a:pPr algn="just"/>
            <a:r>
              <a:rPr lang="en-IN" sz="2800" b="1" dirty="0" err="1">
                <a:solidFill>
                  <a:srgbClr val="FFFF00"/>
                </a:solidFill>
                <a:effectLst>
                  <a:outerShdw blurRad="38100" dist="38100" dir="2700000" algn="tl">
                    <a:srgbClr val="000000">
                      <a:alpha val="43137"/>
                    </a:srgbClr>
                  </a:outerShdw>
                </a:effectLst>
              </a:rPr>
              <a:t>f.read</a:t>
            </a:r>
            <a:r>
              <a:rPr lang="en-IN" sz="2800" b="1" dirty="0">
                <a:solidFill>
                  <a:srgbClr val="FFFF00"/>
                </a:solidFill>
                <a:effectLst>
                  <a:outerShdw blurRad="38100" dist="38100" dir="2700000" algn="tl">
                    <a:srgbClr val="000000">
                      <a:alpha val="43137"/>
                    </a:srgbClr>
                  </a:outerShdw>
                </a:effectLst>
              </a:rPr>
              <a:t>(1) </a:t>
            </a:r>
            <a:r>
              <a:rPr lang="en-IN" sz="2800" b="1" dirty="0">
                <a:solidFill>
                  <a:schemeClr val="bg1"/>
                </a:solidFill>
                <a:effectLst>
                  <a:outerShdw blurRad="38100" dist="38100" dir="2700000" algn="tl">
                    <a:srgbClr val="000000">
                      <a:alpha val="43137"/>
                    </a:srgbClr>
                  </a:outerShdw>
                </a:effectLst>
              </a:rPr>
              <a:t>will read single  byte or character from a file and assigns to x.</a:t>
            </a:r>
          </a:p>
        </p:txBody>
      </p:sp>
    </p:spTree>
    <p:extLst>
      <p:ext uri="{BB962C8B-B14F-4D97-AF65-F5344CB8AC3E}">
        <p14:creationId xmlns:p14="http://schemas.microsoft.com/office/powerpoint/2010/main" val="1101633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read(size)  </a:t>
            </a:r>
            <a:r>
              <a:rPr lang="en-IN" sz="3200" b="1" dirty="0">
                <a:solidFill>
                  <a:srgbClr val="FFFF00"/>
                </a:solidFill>
                <a:effectLst>
                  <a:outerShdw blurRad="38100" dist="38100" dir="2700000" algn="tl">
                    <a:srgbClr val="000000">
                      <a:alpha val="43137"/>
                    </a:srgbClr>
                  </a:outerShdw>
                </a:effectLst>
              </a:rPr>
              <a:t>METHOD EXAMPLE O/P</a:t>
            </a:r>
          </a:p>
        </p:txBody>
      </p:sp>
      <p:pic>
        <p:nvPicPr>
          <p:cNvPr id="3074" name="Picture 2"/>
          <p:cNvPicPr>
            <a:picLocks noChangeAspect="1" noChangeArrowheads="1"/>
          </p:cNvPicPr>
          <p:nvPr/>
        </p:nvPicPr>
        <p:blipFill>
          <a:blip r:embed="rId3"/>
          <a:srcRect l="50566" t="35691" r="28676" b="41300"/>
          <a:stretch>
            <a:fillRect/>
          </a:stretch>
        </p:blipFill>
        <p:spPr bwMode="auto">
          <a:xfrm>
            <a:off x="2500298" y="1928802"/>
            <a:ext cx="4929222" cy="307183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328612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chemeClr val="bg1"/>
                </a:solidFill>
                <a:effectLst>
                  <a:outerShdw blurRad="38100" dist="38100" dir="2700000" algn="tl">
                    <a:srgbClr val="000000">
                      <a:alpha val="43137"/>
                    </a:srgbClr>
                  </a:outerShdw>
                </a:effectLst>
              </a:rPr>
              <a:t>WRITING IN TO FILE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AdmOfficer\Desktop\download.jpg"/>
          <p:cNvPicPr>
            <a:picLocks noChangeAspect="1" noChangeArrowheads="1"/>
          </p:cNvPicPr>
          <p:nvPr/>
        </p:nvPicPr>
        <p:blipFill>
          <a:blip r:embed="rId3"/>
          <a:srcRect/>
          <a:stretch>
            <a:fillRect/>
          </a:stretch>
        </p:blipFill>
        <p:spPr bwMode="auto">
          <a:xfrm>
            <a:off x="6215089" y="2643183"/>
            <a:ext cx="2571768" cy="2571768"/>
          </a:xfrm>
          <a:prstGeom prst="rect">
            <a:avLst/>
          </a:prstGeom>
          <a:noFill/>
        </p:spPr>
      </p:pic>
      <p:sp>
        <p:nvSpPr>
          <p:cNvPr id="5" name="Title 1"/>
          <p:cNvSpPr txBox="1">
            <a:spLocks/>
          </p:cNvSpPr>
          <p:nvPr/>
        </p:nvSpPr>
        <p:spPr>
          <a:xfrm>
            <a:off x="1571604" y="500042"/>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WRITING METHODS</a:t>
            </a:r>
          </a:p>
        </p:txBody>
      </p:sp>
      <p:sp>
        <p:nvSpPr>
          <p:cNvPr id="3" name="Vertical Scroll 2"/>
          <p:cNvSpPr/>
          <p:nvPr/>
        </p:nvSpPr>
        <p:spPr>
          <a:xfrm>
            <a:off x="1500166" y="2000240"/>
            <a:ext cx="3071834" cy="3429024"/>
          </a:xfrm>
          <a:prstGeom prst="vertic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3600" b="1" dirty="0">
                <a:effectLst>
                  <a:outerShdw blurRad="38100" dist="38100" dir="2700000" algn="tl">
                    <a:srgbClr val="000000">
                      <a:alpha val="43137"/>
                    </a:srgbClr>
                  </a:outerShdw>
                </a:effectLst>
              </a:rPr>
              <a:t>PYTHON PROGRAM</a:t>
            </a:r>
          </a:p>
        </p:txBody>
      </p:sp>
      <p:sp>
        <p:nvSpPr>
          <p:cNvPr id="4" name="Right Arrow 3"/>
          <p:cNvSpPr/>
          <p:nvPr/>
        </p:nvSpPr>
        <p:spPr>
          <a:xfrm rot="577378">
            <a:off x="4214810" y="3643314"/>
            <a:ext cx="2000264" cy="928694"/>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pic>
        <p:nvPicPr>
          <p:cNvPr id="1026" name="Picture 2" descr="C:\Users\AdmOfficer\Desktop\28878.png"/>
          <p:cNvPicPr>
            <a:picLocks noChangeAspect="1" noChangeArrowheads="1"/>
          </p:cNvPicPr>
          <p:nvPr/>
        </p:nvPicPr>
        <p:blipFill>
          <a:blip r:embed="rId4"/>
          <a:srcRect/>
          <a:stretch>
            <a:fillRect/>
          </a:stretch>
        </p:blipFill>
        <p:spPr bwMode="auto">
          <a:xfrm>
            <a:off x="6858016" y="3214686"/>
            <a:ext cx="1214446" cy="1214446"/>
          </a:xfrm>
          <a:prstGeom prst="rect">
            <a:avLst/>
          </a:prstGeom>
          <a:noFill/>
        </p:spPr>
      </p:pic>
      <p:sp>
        <p:nvSpPr>
          <p:cNvPr id="6" name="Rectangle 5"/>
          <p:cNvSpPr/>
          <p:nvPr/>
        </p:nvSpPr>
        <p:spPr>
          <a:xfrm>
            <a:off x="1285852" y="5643578"/>
            <a:ext cx="7286676" cy="954107"/>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A Program writes into a text/binary file from hard disk.</a:t>
            </a:r>
          </a:p>
        </p:txBody>
      </p:sp>
    </p:spTree>
    <p:extLst>
      <p:ext uri="{BB962C8B-B14F-4D97-AF65-F5344CB8AC3E}">
        <p14:creationId xmlns:p14="http://schemas.microsoft.com/office/powerpoint/2010/main" val="1101633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500042"/>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WRITING METHODS</a:t>
            </a:r>
          </a:p>
        </p:txBody>
      </p:sp>
      <p:sp>
        <p:nvSpPr>
          <p:cNvPr id="8" name="Title 1"/>
          <p:cNvSpPr txBox="1">
            <a:spLocks/>
          </p:cNvSpPr>
          <p:nvPr/>
        </p:nvSpPr>
        <p:spPr>
          <a:xfrm>
            <a:off x="2071670" y="2071678"/>
            <a:ext cx="592935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a:t>
            </a:r>
          </a:p>
        </p:txBody>
      </p:sp>
      <p:sp>
        <p:nvSpPr>
          <p:cNvPr id="9" name="Title 1"/>
          <p:cNvSpPr txBox="1">
            <a:spLocks/>
          </p:cNvSpPr>
          <p:nvPr/>
        </p:nvSpPr>
        <p:spPr>
          <a:xfrm>
            <a:off x="2071670" y="3357562"/>
            <a:ext cx="5929354"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a:t>
            </a:r>
            <a:r>
              <a:rPr lang="en-IN" sz="3200" b="1" dirty="0" err="1">
                <a:solidFill>
                  <a:schemeClr val="tx1"/>
                </a:solidFill>
                <a:effectLst>
                  <a:outerShdw blurRad="38100" dist="38100" dir="2700000" algn="tl">
                    <a:srgbClr val="000000">
                      <a:alpha val="43137"/>
                    </a:srgbClr>
                  </a:outerShdw>
                </a:effectLst>
              </a:rPr>
              <a:t>writelines</a:t>
            </a:r>
            <a:r>
              <a:rPr lang="en-IN" sz="3200" b="1" dirty="0">
                <a:solidFill>
                  <a:schemeClr val="tx1"/>
                </a:solidFill>
                <a:effectLst>
                  <a:outerShdw blurRad="38100" dist="38100" dir="2700000" algn="tl">
                    <a:srgbClr val="000000">
                      <a:alpha val="43137"/>
                    </a:srgbClr>
                  </a:outerShdw>
                </a:effectLst>
              </a:rPr>
              <a:t>() METHOD</a:t>
            </a:r>
          </a:p>
        </p:txBody>
      </p:sp>
    </p:spTree>
    <p:extLst>
      <p:ext uri="{BB962C8B-B14F-4D97-AF65-F5344CB8AC3E}">
        <p14:creationId xmlns:p14="http://schemas.microsoft.com/office/powerpoint/2010/main" val="1101633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a:t>
            </a:r>
          </a:p>
        </p:txBody>
      </p:sp>
      <p:sp>
        <p:nvSpPr>
          <p:cNvPr id="6" name="Rectangle 5"/>
          <p:cNvSpPr/>
          <p:nvPr/>
        </p:nvSpPr>
        <p:spPr>
          <a:xfrm>
            <a:off x="1643042" y="1643050"/>
            <a:ext cx="6929486" cy="440120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For sending data in file, i.e. to create / write in the file, write() and </a:t>
            </a:r>
            <a:r>
              <a:rPr lang="en-IN" sz="2800" b="1" dirty="0" err="1">
                <a:solidFill>
                  <a:schemeClr val="bg1"/>
                </a:solidFill>
                <a:effectLst>
                  <a:outerShdw blurRad="38100" dist="38100" dir="2700000" algn="tl">
                    <a:srgbClr val="000000">
                      <a:alpha val="43137"/>
                    </a:srgbClr>
                  </a:outerShdw>
                </a:effectLst>
              </a:rPr>
              <a:t>writelines</a:t>
            </a:r>
            <a:r>
              <a:rPr lang="en-IN" sz="2800" b="1" dirty="0">
                <a:solidFill>
                  <a:schemeClr val="bg1"/>
                </a:solidFill>
                <a:effectLst>
                  <a:outerShdw blurRad="38100" dist="38100" dir="2700000" algn="tl">
                    <a:srgbClr val="000000">
                      <a:alpha val="43137"/>
                    </a:srgbClr>
                  </a:outerShdw>
                </a:effectLst>
              </a:rPr>
              <a:t>() methods can be used.</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write() </a:t>
            </a:r>
            <a:r>
              <a:rPr lang="en-IN" sz="2800" b="1" dirty="0">
                <a:solidFill>
                  <a:schemeClr val="bg1"/>
                </a:solidFill>
                <a:effectLst>
                  <a:outerShdw blurRad="38100" dist="38100" dir="2700000" algn="tl">
                    <a:srgbClr val="000000">
                      <a:alpha val="43137"/>
                    </a:srgbClr>
                  </a:outerShdw>
                </a:effectLst>
              </a:rPr>
              <a:t>method takes a string ( as parameter ) and writes it in the file.</a:t>
            </a:r>
          </a:p>
          <a:p>
            <a:pPr algn="just"/>
            <a:r>
              <a:rPr lang="en-IN" sz="2800" b="1" dirty="0">
                <a:solidFill>
                  <a:schemeClr val="bg1"/>
                </a:solidFill>
                <a:effectLst>
                  <a:outerShdw blurRad="38100" dist="38100" dir="2700000" algn="tl">
                    <a:srgbClr val="000000">
                      <a:alpha val="43137"/>
                    </a:srgbClr>
                  </a:outerShdw>
                </a:effectLst>
              </a:rPr>
              <a:t>	</a:t>
            </a:r>
          </a:p>
          <a:p>
            <a:pPr algn="just"/>
            <a:r>
              <a:rPr lang="en-IN" sz="2800" b="1" dirty="0">
                <a:solidFill>
                  <a:schemeClr val="bg1"/>
                </a:solidFill>
                <a:effectLst>
                  <a:outerShdw blurRad="38100" dist="38100" dir="2700000" algn="tl">
                    <a:srgbClr val="000000">
                      <a:alpha val="43137"/>
                    </a:srgbClr>
                  </a:outerShdw>
                </a:effectLst>
              </a:rPr>
              <a:t>	For storing data with end of line character, you will have to add \n character to end of the string</a:t>
            </a:r>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00166" y="1500174"/>
            <a:ext cx="7000924" cy="523220"/>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Basic operations performed on a data file are:</a:t>
            </a:r>
          </a:p>
        </p:txBody>
      </p:sp>
      <p:sp>
        <p:nvSpPr>
          <p:cNvPr id="4" name="Title 1"/>
          <p:cNvSpPr txBox="1">
            <a:spLocks/>
          </p:cNvSpPr>
          <p:nvPr/>
        </p:nvSpPr>
        <p:spPr>
          <a:xfrm>
            <a:off x="1428728" y="2357430"/>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1. 		Naming a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5" name="Title 1"/>
          <p:cNvSpPr txBox="1">
            <a:spLocks/>
          </p:cNvSpPr>
          <p:nvPr/>
        </p:nvSpPr>
        <p:spPr>
          <a:xfrm>
            <a:off x="1428728" y="3214686"/>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2.		Opening a file</a:t>
            </a:r>
          </a:p>
        </p:txBody>
      </p:sp>
      <p:sp>
        <p:nvSpPr>
          <p:cNvPr id="8" name="Title 1"/>
          <p:cNvSpPr txBox="1">
            <a:spLocks/>
          </p:cNvSpPr>
          <p:nvPr/>
        </p:nvSpPr>
        <p:spPr>
          <a:xfrm>
            <a:off x="1428728" y="4071942"/>
            <a:ext cx="7143800" cy="64294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3.		Reading data from the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9" name="Title 1"/>
          <p:cNvSpPr txBox="1">
            <a:spLocks/>
          </p:cNvSpPr>
          <p:nvPr/>
        </p:nvSpPr>
        <p:spPr>
          <a:xfrm>
            <a:off x="1500166" y="4929198"/>
            <a:ext cx="7143800" cy="642942"/>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4.		Writing data in the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10" name="Title 1"/>
          <p:cNvSpPr txBox="1">
            <a:spLocks/>
          </p:cNvSpPr>
          <p:nvPr/>
        </p:nvSpPr>
        <p:spPr>
          <a:xfrm>
            <a:off x="1500166" y="5786454"/>
            <a:ext cx="7143800" cy="64294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5.		</a:t>
            </a:r>
            <a:r>
              <a:rPr lang="en-IN" sz="3200" b="1" dirty="0">
                <a:solidFill>
                  <a:schemeClr val="tx1"/>
                </a:solidFill>
                <a:effectLst>
                  <a:outerShdw blurRad="38100" dist="38100" dir="2700000" algn="tl">
                    <a:srgbClr val="000000">
                      <a:alpha val="43137"/>
                    </a:srgbClr>
                  </a:outerShdw>
                </a:effectLst>
              </a:rPr>
              <a:t>Closing a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defRPr/>
            </a:pPr>
            <a:r>
              <a:rPr lang="en-IN" sz="3200" b="1" dirty="0">
                <a:solidFill>
                  <a:srgbClr val="FFFF00"/>
                </a:solidFill>
                <a:effectLst>
                  <a:outerShdw blurRad="38100" dist="38100" dir="2700000" algn="tl">
                    <a:srgbClr val="000000">
                      <a:alpha val="43137"/>
                    </a:srgbClr>
                  </a:outerShdw>
                </a:effectLst>
              </a:rPr>
              <a:t>BASIC OPERATIONS ON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a:t>
            </a:r>
          </a:p>
        </p:txBody>
      </p:sp>
      <p:pic>
        <p:nvPicPr>
          <p:cNvPr id="1026" name="Picture 2"/>
          <p:cNvPicPr>
            <a:picLocks noChangeAspect="1" noChangeArrowheads="1"/>
          </p:cNvPicPr>
          <p:nvPr/>
        </p:nvPicPr>
        <p:blipFill>
          <a:blip r:embed="rId3"/>
          <a:srcRect l="43310" t="10742" r="7759" b="54791"/>
          <a:stretch>
            <a:fillRect/>
          </a:stretch>
        </p:blipFill>
        <p:spPr bwMode="auto">
          <a:xfrm>
            <a:off x="1285852" y="1785926"/>
            <a:ext cx="7215238" cy="2857520"/>
          </a:xfrm>
          <a:prstGeom prst="rect">
            <a:avLst/>
          </a:prstGeom>
          <a:noFill/>
          <a:ln w="9525">
            <a:noFill/>
            <a:miter lim="800000"/>
            <a:headEnd/>
            <a:tailEnd/>
          </a:ln>
          <a:effectLst/>
        </p:spPr>
      </p:pic>
      <p:sp>
        <p:nvSpPr>
          <p:cNvPr id="4" name="Rectangle 3"/>
          <p:cNvSpPr/>
          <p:nvPr/>
        </p:nvSpPr>
        <p:spPr>
          <a:xfrm>
            <a:off x="1285852" y="5000636"/>
            <a:ext cx="6929486"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Use  ‘a’ in open function to append or add the information to the file. ‘a+’ to add as well as read the file. </a:t>
            </a:r>
          </a:p>
        </p:txBody>
      </p:sp>
    </p:spTree>
    <p:extLst>
      <p:ext uri="{BB962C8B-B14F-4D97-AF65-F5344CB8AC3E}">
        <p14:creationId xmlns:p14="http://schemas.microsoft.com/office/powerpoint/2010/main" val="1101633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a:t>
            </a:r>
          </a:p>
        </p:txBody>
      </p:sp>
      <p:pic>
        <p:nvPicPr>
          <p:cNvPr id="2050" name="Picture 2"/>
          <p:cNvPicPr>
            <a:picLocks noChangeAspect="1" noChangeArrowheads="1"/>
          </p:cNvPicPr>
          <p:nvPr/>
        </p:nvPicPr>
        <p:blipFill>
          <a:blip r:embed="rId3"/>
          <a:srcRect l="40630" t="21484" r="36466" b="54700"/>
          <a:stretch>
            <a:fillRect/>
          </a:stretch>
        </p:blipFill>
        <p:spPr bwMode="auto">
          <a:xfrm>
            <a:off x="1928794" y="1785925"/>
            <a:ext cx="4643470" cy="2714645"/>
          </a:xfrm>
          <a:prstGeom prst="rect">
            <a:avLst/>
          </a:prstGeom>
          <a:noFill/>
          <a:ln w="9525">
            <a:noFill/>
            <a:miter lim="800000"/>
            <a:headEnd/>
            <a:tailEnd/>
          </a:ln>
          <a:effectLst/>
        </p:spPr>
      </p:pic>
      <p:sp>
        <p:nvSpPr>
          <p:cNvPr id="5" name="Rectangle 4"/>
          <p:cNvSpPr/>
          <p:nvPr/>
        </p:nvSpPr>
        <p:spPr>
          <a:xfrm>
            <a:off x="1357290" y="4857760"/>
            <a:ext cx="7572428"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if you execute the program n times, the  file is opened in w mode meaning it deletes content of file and writes fresh every time you run. </a:t>
            </a:r>
          </a:p>
        </p:txBody>
      </p:sp>
    </p:spTree>
    <p:extLst>
      <p:ext uri="{BB962C8B-B14F-4D97-AF65-F5344CB8AC3E}">
        <p14:creationId xmlns:p14="http://schemas.microsoft.com/office/powerpoint/2010/main" val="1101633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O/P	</a:t>
            </a:r>
          </a:p>
        </p:txBody>
      </p:sp>
      <p:sp>
        <p:nvSpPr>
          <p:cNvPr id="5" name="Rectangle 4"/>
          <p:cNvSpPr/>
          <p:nvPr/>
        </p:nvSpPr>
        <p:spPr>
          <a:xfrm>
            <a:off x="1357290" y="4857760"/>
            <a:ext cx="7572428"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if you execute the program n times, the  file is opened in w mode meaning it deletes content of file and writes fresh every time you run. </a:t>
            </a:r>
          </a:p>
        </p:txBody>
      </p:sp>
      <p:pic>
        <p:nvPicPr>
          <p:cNvPr id="3074" name="Picture 2"/>
          <p:cNvPicPr>
            <a:picLocks noChangeAspect="1" noChangeArrowheads="1"/>
          </p:cNvPicPr>
          <p:nvPr/>
        </p:nvPicPr>
        <p:blipFill>
          <a:blip r:embed="rId3"/>
          <a:srcRect l="44473" t="11719" r="16544" b="64630"/>
          <a:stretch>
            <a:fillRect/>
          </a:stretch>
        </p:blipFill>
        <p:spPr bwMode="auto">
          <a:xfrm>
            <a:off x="1071538" y="1857364"/>
            <a:ext cx="7539428" cy="2571768"/>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2	</a:t>
            </a:r>
          </a:p>
        </p:txBody>
      </p:sp>
      <p:sp>
        <p:nvSpPr>
          <p:cNvPr id="5" name="Rectangle 4"/>
          <p:cNvSpPr/>
          <p:nvPr/>
        </p:nvSpPr>
        <p:spPr>
          <a:xfrm>
            <a:off x="1142976" y="4357694"/>
            <a:ext cx="7572428" cy="2246769"/>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now content of test1.txt is changed because the file is opened in w mode and  this mode deletes all content and writes fresh if file exists.  \n write to next line. If not used it writes on the same line.</a:t>
            </a:r>
          </a:p>
        </p:txBody>
      </p:sp>
      <p:pic>
        <p:nvPicPr>
          <p:cNvPr id="4099" name="Picture 3"/>
          <p:cNvPicPr>
            <a:picLocks noChangeAspect="1" noChangeArrowheads="1"/>
          </p:cNvPicPr>
          <p:nvPr/>
        </p:nvPicPr>
        <p:blipFill>
          <a:blip r:embed="rId3"/>
          <a:srcRect l="38433" t="14648" r="14897" b="46289"/>
          <a:stretch>
            <a:fillRect/>
          </a:stretch>
        </p:blipFill>
        <p:spPr bwMode="auto">
          <a:xfrm>
            <a:off x="1714480" y="1571612"/>
            <a:ext cx="6072230" cy="285752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2	</a:t>
            </a:r>
          </a:p>
        </p:txBody>
      </p:sp>
      <p:pic>
        <p:nvPicPr>
          <p:cNvPr id="6" name="Picture 2"/>
          <p:cNvPicPr>
            <a:picLocks noChangeAspect="1" noChangeArrowheads="1"/>
          </p:cNvPicPr>
          <p:nvPr/>
        </p:nvPicPr>
        <p:blipFill>
          <a:blip r:embed="rId3"/>
          <a:srcRect l="40630" t="21484" r="36466" b="54700"/>
          <a:stretch>
            <a:fillRect/>
          </a:stretch>
        </p:blipFill>
        <p:spPr bwMode="auto">
          <a:xfrm>
            <a:off x="2500298" y="1571612"/>
            <a:ext cx="5010058" cy="2928958"/>
          </a:xfrm>
          <a:prstGeom prst="rect">
            <a:avLst/>
          </a:prstGeom>
          <a:noFill/>
          <a:ln w="9525">
            <a:noFill/>
            <a:miter lim="800000"/>
            <a:headEnd/>
            <a:tailEnd/>
          </a:ln>
          <a:effectLst/>
        </p:spPr>
      </p:pic>
      <p:sp>
        <p:nvSpPr>
          <p:cNvPr id="7" name="Rectangle 6"/>
          <p:cNvSpPr/>
          <p:nvPr/>
        </p:nvSpPr>
        <p:spPr>
          <a:xfrm>
            <a:off x="1500166" y="4786322"/>
            <a:ext cx="7286676"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So test1.txt is already exists in </a:t>
            </a:r>
            <a:r>
              <a:rPr lang="en-IN" sz="2800" b="1" dirty="0" err="1">
                <a:solidFill>
                  <a:schemeClr val="bg1"/>
                </a:solidFill>
                <a:effectLst>
                  <a:outerShdw blurRad="38100" dist="38100" dir="2700000" algn="tl">
                    <a:srgbClr val="000000">
                      <a:alpha val="43137"/>
                    </a:srgbClr>
                  </a:outerShdw>
                </a:effectLst>
              </a:rPr>
              <a:t>harddisk</a:t>
            </a:r>
            <a:r>
              <a:rPr lang="en-IN" sz="2800" b="1" dirty="0">
                <a:solidFill>
                  <a:schemeClr val="bg1"/>
                </a:solidFill>
                <a:effectLst>
                  <a:outerShdw blurRad="38100" dist="38100" dir="2700000" algn="tl">
                    <a:srgbClr val="000000">
                      <a:alpha val="43137"/>
                    </a:srgbClr>
                  </a:outerShdw>
                </a:effectLst>
              </a:rPr>
              <a:t>  and it deletes all content and writes fresh. If file not found it creates new file.</a:t>
            </a:r>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500042"/>
            <a:ext cx="6715172"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write () METHOD EXAMPLE  2	</a:t>
            </a:r>
          </a:p>
        </p:txBody>
      </p:sp>
      <p:sp>
        <p:nvSpPr>
          <p:cNvPr id="7" name="Rectangle 6"/>
          <p:cNvSpPr/>
          <p:nvPr/>
        </p:nvSpPr>
        <p:spPr>
          <a:xfrm>
            <a:off x="1500166" y="4786322"/>
            <a:ext cx="7286676"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So test1.txt is already exists in </a:t>
            </a:r>
            <a:r>
              <a:rPr lang="en-IN" sz="2800" b="1" dirty="0" err="1">
                <a:solidFill>
                  <a:schemeClr val="bg1"/>
                </a:solidFill>
                <a:effectLst>
                  <a:outerShdw blurRad="38100" dist="38100" dir="2700000" algn="tl">
                    <a:srgbClr val="000000">
                      <a:alpha val="43137"/>
                    </a:srgbClr>
                  </a:outerShdw>
                </a:effectLst>
              </a:rPr>
              <a:t>harddisk</a:t>
            </a:r>
            <a:r>
              <a:rPr lang="en-IN" sz="2800" b="1" dirty="0">
                <a:solidFill>
                  <a:schemeClr val="bg1"/>
                </a:solidFill>
                <a:effectLst>
                  <a:outerShdw blurRad="38100" dist="38100" dir="2700000" algn="tl">
                    <a:srgbClr val="000000">
                      <a:alpha val="43137"/>
                    </a:srgbClr>
                  </a:outerShdw>
                </a:effectLst>
              </a:rPr>
              <a:t>  and it deletes all content and writes fresh. If file not found it creates new file.</a:t>
            </a:r>
            <a:endParaRPr lang="en-IN" sz="2800" dirty="0"/>
          </a:p>
        </p:txBody>
      </p:sp>
      <p:pic>
        <p:nvPicPr>
          <p:cNvPr id="5122" name="Picture 2"/>
          <p:cNvPicPr>
            <a:picLocks noChangeAspect="1" noChangeArrowheads="1"/>
          </p:cNvPicPr>
          <p:nvPr/>
        </p:nvPicPr>
        <p:blipFill>
          <a:blip r:embed="rId3"/>
          <a:srcRect l="39532" t="21484" r="24231" b="54102"/>
          <a:stretch>
            <a:fillRect/>
          </a:stretch>
        </p:blipFill>
        <p:spPr bwMode="auto">
          <a:xfrm>
            <a:off x="1714480" y="1714488"/>
            <a:ext cx="6600871" cy="250033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71604" y="500042"/>
            <a:ext cx="6715172"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a:t>
            </a:r>
            <a:r>
              <a:rPr lang="en-IN" sz="3200" b="1" dirty="0" err="1">
                <a:solidFill>
                  <a:schemeClr val="tx1"/>
                </a:solidFill>
                <a:effectLst>
                  <a:outerShdw blurRad="38100" dist="38100" dir="2700000" algn="tl">
                    <a:srgbClr val="000000">
                      <a:alpha val="43137"/>
                    </a:srgbClr>
                  </a:outerShdw>
                </a:effectLst>
              </a:rPr>
              <a:t>writelines</a:t>
            </a:r>
            <a:r>
              <a:rPr lang="en-IN" sz="3200" b="1" dirty="0">
                <a:solidFill>
                  <a:schemeClr val="tx1"/>
                </a:solidFill>
                <a:effectLst>
                  <a:outerShdw blurRad="38100" dist="38100" dir="2700000" algn="tl">
                    <a:srgbClr val="000000">
                      <a:alpha val="43137"/>
                    </a:srgbClr>
                  </a:outerShdw>
                </a:effectLst>
              </a:rPr>
              <a:t>() METHOD</a:t>
            </a:r>
          </a:p>
        </p:txBody>
      </p:sp>
      <p:sp>
        <p:nvSpPr>
          <p:cNvPr id="6" name="Rectangle 5"/>
          <p:cNvSpPr/>
          <p:nvPr/>
        </p:nvSpPr>
        <p:spPr>
          <a:xfrm>
            <a:off x="1357290" y="1785926"/>
            <a:ext cx="7286676"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For writing a string at a time, we use write() method, it can't be used for writing a list, </a:t>
            </a:r>
            <a:r>
              <a:rPr lang="en-IN" sz="2800" b="1" dirty="0" err="1">
                <a:solidFill>
                  <a:schemeClr val="bg1"/>
                </a:solidFill>
                <a:effectLst>
                  <a:outerShdw blurRad="38100" dist="38100" dir="2700000" algn="tl">
                    <a:srgbClr val="000000">
                      <a:alpha val="43137"/>
                    </a:srgbClr>
                  </a:outerShdw>
                </a:effectLst>
              </a:rPr>
              <a:t>tuple</a:t>
            </a:r>
            <a:r>
              <a:rPr lang="en-IN" sz="2800" b="1" dirty="0">
                <a:solidFill>
                  <a:schemeClr val="bg1"/>
                </a:solidFill>
                <a:effectLst>
                  <a:outerShdw blurRad="38100" dist="38100" dir="2700000" algn="tl">
                    <a:srgbClr val="000000">
                      <a:alpha val="43137"/>
                    </a:srgbClr>
                  </a:outerShdw>
                </a:effectLst>
              </a:rPr>
              <a:t> etc. into a file.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Sequence data type can be written using </a:t>
            </a:r>
            <a:r>
              <a:rPr lang="en-IN" sz="2800" b="1" dirty="0" err="1">
                <a:solidFill>
                  <a:schemeClr val="bg1"/>
                </a:solidFill>
                <a:effectLst>
                  <a:outerShdw blurRad="38100" dist="38100" dir="2700000" algn="tl">
                    <a:srgbClr val="000000">
                      <a:alpha val="43137"/>
                    </a:srgbClr>
                  </a:outerShdw>
                </a:effectLst>
              </a:rPr>
              <a:t>writelines</a:t>
            </a:r>
            <a:r>
              <a:rPr lang="en-IN" sz="2800" b="1" dirty="0">
                <a:solidFill>
                  <a:schemeClr val="bg1"/>
                </a:solidFill>
                <a:effectLst>
                  <a:outerShdw blurRad="38100" dist="38100" dir="2700000" algn="tl">
                    <a:srgbClr val="000000">
                      <a:alpha val="43137"/>
                    </a:srgbClr>
                  </a:outerShdw>
                </a:effectLst>
              </a:rPr>
              <a:t>() method in the file. It's not that, we can't write a string using </a:t>
            </a:r>
            <a:r>
              <a:rPr lang="en-IN" sz="2800" b="1" dirty="0" err="1">
                <a:solidFill>
                  <a:schemeClr val="bg1"/>
                </a:solidFill>
                <a:effectLst>
                  <a:outerShdw blurRad="38100" dist="38100" dir="2700000" algn="tl">
                    <a:srgbClr val="000000">
                      <a:alpha val="43137"/>
                    </a:srgbClr>
                  </a:outerShdw>
                </a:effectLst>
              </a:rPr>
              <a:t>writelines</a:t>
            </a:r>
            <a:r>
              <a:rPr lang="en-IN" sz="2800" b="1" dirty="0">
                <a:solidFill>
                  <a:schemeClr val="bg1"/>
                </a:solidFill>
                <a:effectLst>
                  <a:outerShdw blurRad="38100" dist="38100" dir="2700000" algn="tl">
                    <a:srgbClr val="000000">
                      <a:alpha val="43137"/>
                    </a:srgbClr>
                  </a:outerShdw>
                </a:effectLst>
              </a:rPr>
              <a:t>() method.</a:t>
            </a:r>
          </a:p>
          <a:p>
            <a:pPr algn="just"/>
            <a:r>
              <a:rPr lang="en-IN" sz="2800" b="1" dirty="0">
                <a:solidFill>
                  <a:schemeClr val="bg1"/>
                </a:solidFill>
                <a:effectLst>
                  <a:outerShdw blurRad="38100" dist="38100" dir="2700000" algn="tl">
                    <a:srgbClr val="000000">
                      <a:alpha val="43137"/>
                    </a:srgbClr>
                  </a:outerShdw>
                </a:effectLst>
              </a:rPr>
              <a:t> </a:t>
            </a:r>
          </a:p>
          <a:p>
            <a:pPr algn="just"/>
            <a:r>
              <a:rPr lang="en-IN" sz="2800" b="1" dirty="0">
                <a:solidFill>
                  <a:srgbClr val="FFFF00"/>
                </a:solidFill>
                <a:effectLst>
                  <a:outerShdw blurRad="38100" dist="38100" dir="2700000" algn="tl">
                    <a:srgbClr val="000000">
                      <a:alpha val="43137"/>
                    </a:srgbClr>
                  </a:outerShdw>
                </a:effectLst>
              </a:rPr>
              <a:t>It's syntax is:</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fileobject.writelines</a:t>
            </a:r>
            <a:r>
              <a:rPr lang="en-IN" sz="2800" b="1" dirty="0">
                <a:solidFill>
                  <a:srgbClr val="FFFF00"/>
                </a:solidFill>
                <a:effectLst>
                  <a:outerShdw blurRad="38100" dist="38100" dir="2700000" algn="tl">
                    <a:srgbClr val="000000">
                      <a:alpha val="43137"/>
                    </a:srgbClr>
                  </a:outerShdw>
                </a:effectLst>
              </a:rPr>
              <a:t>(</a:t>
            </a:r>
            <a:r>
              <a:rPr lang="en-IN" sz="2800" b="1" dirty="0" err="1">
                <a:solidFill>
                  <a:srgbClr val="FFFF00"/>
                </a:solidFill>
                <a:effectLst>
                  <a:outerShdw blurRad="38100" dist="38100" dir="2700000" algn="tl">
                    <a:srgbClr val="000000">
                      <a:alpha val="43137"/>
                    </a:srgbClr>
                  </a:outerShdw>
                </a:effectLst>
              </a:rPr>
              <a:t>seq</a:t>
            </a:r>
            <a:r>
              <a:rPr lang="en-IN" sz="2800" b="1" dirty="0">
                <a:solidFill>
                  <a:srgbClr val="FFFF0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01633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71604" y="500042"/>
            <a:ext cx="6715172"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a:t>
            </a:r>
            <a:r>
              <a:rPr lang="en-IN" sz="3200" b="1" dirty="0" err="1">
                <a:solidFill>
                  <a:schemeClr val="tx1"/>
                </a:solidFill>
                <a:effectLst>
                  <a:outerShdw blurRad="38100" dist="38100" dir="2700000" algn="tl">
                    <a:srgbClr val="000000">
                      <a:alpha val="43137"/>
                    </a:srgbClr>
                  </a:outerShdw>
                </a:effectLst>
              </a:rPr>
              <a:t>writelines</a:t>
            </a:r>
            <a:r>
              <a:rPr lang="en-IN" sz="3200" b="1" dirty="0">
                <a:solidFill>
                  <a:schemeClr val="tx1"/>
                </a:solidFill>
                <a:effectLst>
                  <a:outerShdw blurRad="38100" dist="38100" dir="2700000" algn="tl">
                    <a:srgbClr val="000000">
                      <a:alpha val="43137"/>
                    </a:srgbClr>
                  </a:outerShdw>
                </a:effectLst>
              </a:rPr>
              <a:t>() METHOD</a:t>
            </a:r>
          </a:p>
        </p:txBody>
      </p:sp>
      <p:sp>
        <p:nvSpPr>
          <p:cNvPr id="4" name="Rectangle 3"/>
          <p:cNvSpPr/>
          <p:nvPr/>
        </p:nvSpPr>
        <p:spPr>
          <a:xfrm>
            <a:off x="1643042" y="1500174"/>
            <a:ext cx="6929486"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So, whenever we have to write a sequence of string / data type, we will use </a:t>
            </a:r>
            <a:r>
              <a:rPr lang="en-IN" sz="2800" b="1" dirty="0" err="1">
                <a:solidFill>
                  <a:schemeClr val="bg1"/>
                </a:solidFill>
                <a:effectLst>
                  <a:outerShdw blurRad="38100" dist="38100" dir="2700000" algn="tl">
                    <a:srgbClr val="000000">
                      <a:alpha val="43137"/>
                    </a:srgbClr>
                  </a:outerShdw>
                </a:effectLst>
              </a:rPr>
              <a:t>writelines</a:t>
            </a:r>
            <a:r>
              <a:rPr lang="en-IN" sz="2800" b="1" dirty="0">
                <a:solidFill>
                  <a:schemeClr val="bg1"/>
                </a:solidFill>
                <a:effectLst>
                  <a:outerShdw blurRad="38100" dist="38100" dir="2700000" algn="tl">
                    <a:srgbClr val="000000">
                      <a:alpha val="43137"/>
                    </a:srgbClr>
                  </a:outerShdw>
                </a:effectLst>
              </a:rPr>
              <a:t>(), instead of write().</a:t>
            </a:r>
          </a:p>
        </p:txBody>
      </p:sp>
      <p:sp>
        <p:nvSpPr>
          <p:cNvPr id="7" name="Rectangle 6"/>
          <p:cNvSpPr/>
          <p:nvPr/>
        </p:nvSpPr>
        <p:spPr>
          <a:xfrm>
            <a:off x="1714480" y="3143248"/>
            <a:ext cx="7072362" cy="328614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en-IN" sz="2800" b="1" dirty="0">
                <a:effectLst>
                  <a:outerShdw blurRad="38100" dist="38100" dir="2700000" algn="tl">
                    <a:srgbClr val="000000">
                      <a:alpha val="43137"/>
                    </a:srgbClr>
                  </a:outerShdw>
                </a:effectLst>
              </a:rPr>
              <a:t>Example:</a:t>
            </a:r>
          </a:p>
          <a:p>
            <a:r>
              <a:rPr lang="en-IN" sz="2800" b="1" dirty="0">
                <a:effectLst>
                  <a:outerShdw blurRad="38100" dist="38100" dir="2700000" algn="tl">
                    <a:srgbClr val="000000">
                      <a:alpha val="43137"/>
                    </a:srgbClr>
                  </a:outerShdw>
                </a:effectLst>
              </a:rPr>
              <a:t>f = open('test2.txt','w')</a:t>
            </a:r>
          </a:p>
          <a:p>
            <a:r>
              <a:rPr lang="en-IN" sz="2800" b="1" dirty="0" err="1">
                <a:effectLst>
                  <a:outerShdw blurRad="38100" dist="38100" dir="2700000" algn="tl">
                    <a:srgbClr val="000000">
                      <a:alpha val="43137"/>
                    </a:srgbClr>
                  </a:outerShdw>
                </a:effectLst>
              </a:rPr>
              <a:t>str</a:t>
            </a:r>
            <a:r>
              <a:rPr lang="en-IN" sz="2800" b="1" dirty="0">
                <a:effectLst>
                  <a:outerShdw blurRad="38100" dist="38100" dir="2700000" algn="tl">
                    <a:srgbClr val="000000">
                      <a:alpha val="43137"/>
                    </a:srgbClr>
                  </a:outerShdw>
                </a:effectLst>
              </a:rPr>
              <a:t> = 'hello world.\n this is my first file handling program.\n I am using python language"</a:t>
            </a:r>
          </a:p>
          <a:p>
            <a:r>
              <a:rPr lang="en-IN" sz="2800" b="1" dirty="0" err="1">
                <a:effectLst>
                  <a:outerShdw blurRad="38100" dist="38100" dir="2700000" algn="tl">
                    <a:srgbClr val="000000">
                      <a:alpha val="43137"/>
                    </a:srgbClr>
                  </a:outerShdw>
                </a:effectLst>
              </a:rPr>
              <a:t>f.writelines</a:t>
            </a:r>
            <a:r>
              <a:rPr lang="en-IN" sz="2800" b="1" dirty="0">
                <a:effectLst>
                  <a:outerShdw blurRad="38100" dist="38100" dir="2700000" algn="tl">
                    <a:srgbClr val="000000">
                      <a:alpha val="43137"/>
                    </a:srgbClr>
                  </a:outerShdw>
                </a:effectLst>
              </a:rPr>
              <a:t>(</a:t>
            </a:r>
            <a:r>
              <a:rPr lang="en-IN" sz="2800" b="1" dirty="0" err="1">
                <a:effectLst>
                  <a:outerShdw blurRad="38100" dist="38100" dir="2700000" algn="tl">
                    <a:srgbClr val="000000">
                      <a:alpha val="43137"/>
                    </a:srgbClr>
                  </a:outerShdw>
                </a:effectLst>
              </a:rPr>
              <a:t>str</a:t>
            </a:r>
            <a:r>
              <a:rPr lang="en-IN" sz="2800" b="1" dirty="0">
                <a:effectLst>
                  <a:outerShdw blurRad="38100" dist="38100" dir="2700000" algn="tl">
                    <a:srgbClr val="000000">
                      <a:alpha val="43137"/>
                    </a:srgbClr>
                  </a:outerShdw>
                </a:effectLst>
              </a:rPr>
              <a:t>)</a:t>
            </a:r>
          </a:p>
          <a:p>
            <a:r>
              <a:rPr lang="en-IN" sz="2800" b="1" dirty="0" err="1">
                <a:effectLst>
                  <a:outerShdw blurRad="38100" dist="38100" dir="2700000" algn="tl">
                    <a:srgbClr val="000000">
                      <a:alpha val="43137"/>
                    </a:srgbClr>
                  </a:outerShdw>
                </a:effectLst>
              </a:rPr>
              <a:t>f.close</a:t>
            </a:r>
            <a:r>
              <a:rPr lang="en-IN" sz="28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01633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92893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RANDOM ACCESS METHODS</a:t>
            </a:r>
          </a:p>
        </p:txBody>
      </p:sp>
    </p:spTree>
    <p:extLst>
      <p:ext uri="{BB962C8B-B14F-4D97-AF65-F5344CB8AC3E}">
        <p14:creationId xmlns:p14="http://schemas.microsoft.com/office/powerpoint/2010/main" val="1101633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28794"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RANDOM ACCESS METHODS</a:t>
            </a:r>
          </a:p>
        </p:txBody>
      </p:sp>
      <p:sp>
        <p:nvSpPr>
          <p:cNvPr id="6" name="Rectangle 5"/>
          <p:cNvSpPr/>
          <p:nvPr/>
        </p:nvSpPr>
        <p:spPr>
          <a:xfrm>
            <a:off x="1500166" y="1643050"/>
            <a:ext cx="7286676" cy="181588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All reading and writing functions discussed till now, work sequentially in the file. To access the contents of file randomly –following  methods are use.</a:t>
            </a:r>
          </a:p>
        </p:txBody>
      </p:sp>
      <p:sp>
        <p:nvSpPr>
          <p:cNvPr id="4" name="Title 1"/>
          <p:cNvSpPr txBox="1">
            <a:spLocks/>
          </p:cNvSpPr>
          <p:nvPr/>
        </p:nvSpPr>
        <p:spPr>
          <a:xfrm>
            <a:off x="1500166" y="40005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seek method</a:t>
            </a:r>
          </a:p>
        </p:txBody>
      </p:sp>
      <p:sp>
        <p:nvSpPr>
          <p:cNvPr id="7" name="Title 1"/>
          <p:cNvSpPr txBox="1">
            <a:spLocks/>
          </p:cNvSpPr>
          <p:nvPr/>
        </p:nvSpPr>
        <p:spPr>
          <a:xfrm>
            <a:off x="1500166" y="5214950"/>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tell method</a:t>
            </a:r>
          </a:p>
        </p:txBody>
      </p:sp>
    </p:spTree>
    <p:extLst>
      <p:ext uri="{BB962C8B-B14F-4D97-AF65-F5344CB8AC3E}">
        <p14:creationId xmlns:p14="http://schemas.microsoft.com/office/powerpoint/2010/main" val="110163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00166" y="3357562"/>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pPr>
            <a:r>
              <a:rPr lang="en-IN" sz="3200" b="1" dirty="0">
                <a:solidFill>
                  <a:srgbClr val="FFFF00"/>
                </a:solidFill>
                <a:effectLst>
                  <a:outerShdw blurRad="38100" dist="38100" dir="2700000" algn="tl">
                    <a:srgbClr val="000000">
                      <a:alpha val="43137"/>
                    </a:srgbClr>
                  </a:outerShdw>
                </a:effectLst>
              </a:rPr>
              <a:t>FILE PROCESSING</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20" name="Rectangle 19"/>
          <p:cNvSpPr/>
          <p:nvPr/>
        </p:nvSpPr>
        <p:spPr>
          <a:xfrm>
            <a:off x="6858016" y="6143644"/>
            <a:ext cx="1977016" cy="523220"/>
          </a:xfrm>
          <a:prstGeom prst="rect">
            <a:avLst/>
          </a:prstGeom>
        </p:spPr>
        <p:txBody>
          <a:bodyPr wrap="none">
            <a:spAutoFit/>
          </a:bodyPr>
          <a:lstStyle/>
          <a:p>
            <a:pPr algn="r"/>
            <a:r>
              <a:rPr lang="en-IN" sz="2800" b="1" i="1" dirty="0">
                <a:solidFill>
                  <a:srgbClr val="FFFF00"/>
                </a:solidFill>
                <a:effectLst>
                  <a:outerShdw blurRad="38100" dist="38100" dir="2700000" algn="tl">
                    <a:srgbClr val="000000">
                      <a:alpha val="43137"/>
                    </a:srgbClr>
                  </a:outerShdw>
                </a:effectLst>
              </a:rPr>
              <a:t>Contd.. next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00166" y="1643050"/>
            <a:ext cx="7286676" cy="5047536"/>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seek()method can be used to position the file object at particular place in the file.</a:t>
            </a:r>
          </a:p>
          <a:p>
            <a:pPr algn="just"/>
            <a:endParaRPr lang="en-IN" b="1" dirty="0">
              <a:solidFill>
                <a:schemeClr val="bg1"/>
              </a:solidFill>
              <a:effectLst>
                <a:outerShdw blurRad="38100" dist="38100" dir="2700000" algn="tl">
                  <a:srgbClr val="000000">
                    <a:alpha val="43137"/>
                  </a:srgbClr>
                </a:outerShdw>
              </a:effectLst>
            </a:endParaRPr>
          </a:p>
          <a:p>
            <a:pPr algn="just"/>
            <a:r>
              <a:rPr lang="en-IN" sz="2800" b="1" i="1" dirty="0">
                <a:solidFill>
                  <a:srgbClr val="FFFF00"/>
                </a:solidFill>
                <a:effectLst>
                  <a:outerShdw blurRad="38100" dist="38100" dir="2700000" algn="tl">
                    <a:srgbClr val="000000">
                      <a:alpha val="43137"/>
                    </a:srgbClr>
                  </a:outerShdw>
                </a:effectLst>
              </a:rPr>
              <a:t> It's syntax is :</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fileobject.seek</a:t>
            </a:r>
            <a:r>
              <a:rPr lang="en-IN" sz="2800" b="1" dirty="0">
                <a:solidFill>
                  <a:srgbClr val="FFFF00"/>
                </a:solidFill>
                <a:effectLst>
                  <a:outerShdw blurRad="38100" dist="38100" dir="2700000" algn="tl">
                    <a:srgbClr val="000000">
                      <a:alpha val="43137"/>
                    </a:srgbClr>
                  </a:outerShdw>
                </a:effectLst>
              </a:rPr>
              <a:t>(offset [, </a:t>
            </a:r>
            <a:r>
              <a:rPr lang="en-IN" sz="2800" b="1" dirty="0" err="1">
                <a:solidFill>
                  <a:srgbClr val="FFFF00"/>
                </a:solidFill>
                <a:effectLst>
                  <a:outerShdw blurRad="38100" dist="38100" dir="2700000" algn="tl">
                    <a:srgbClr val="000000">
                      <a:alpha val="43137"/>
                    </a:srgbClr>
                  </a:outerShdw>
                </a:effectLst>
              </a:rPr>
              <a:t>from_what</a:t>
            </a:r>
            <a:r>
              <a:rPr lang="en-IN" sz="2800" b="1" dirty="0">
                <a:solidFill>
                  <a:srgbClr val="FFFF00"/>
                </a:solidFill>
                <a:effectLst>
                  <a:outerShdw blurRad="38100" dist="38100" dir="2700000" algn="tl">
                    <a:srgbClr val="000000">
                      <a:alpha val="43137"/>
                    </a:srgbClr>
                  </a:outerShdw>
                </a:effectLst>
              </a:rPr>
              <a:t>])</a:t>
            </a:r>
          </a:p>
          <a:p>
            <a:pPr algn="just"/>
            <a:endParaRPr lang="en-IN" b="1" dirty="0">
              <a:solidFill>
                <a:srgbClr val="FFFF00"/>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here offset is used to calculate the position of </a:t>
            </a:r>
            <a:r>
              <a:rPr lang="en-IN" sz="2800" b="1" dirty="0" err="1">
                <a:solidFill>
                  <a:schemeClr val="bg1"/>
                </a:solidFill>
                <a:effectLst>
                  <a:outerShdw blurRad="38100" dist="38100" dir="2700000" algn="tl">
                    <a:srgbClr val="000000">
                      <a:alpha val="43137"/>
                    </a:srgbClr>
                  </a:outerShdw>
                </a:effectLst>
              </a:rPr>
              <a:t>fileobject</a:t>
            </a:r>
            <a:r>
              <a:rPr lang="en-IN" sz="2800" b="1" dirty="0">
                <a:solidFill>
                  <a:schemeClr val="bg1"/>
                </a:solidFill>
                <a:effectLst>
                  <a:outerShdw blurRad="38100" dist="38100" dir="2700000" algn="tl">
                    <a:srgbClr val="000000">
                      <a:alpha val="43137"/>
                    </a:srgbClr>
                  </a:outerShdw>
                </a:effectLst>
              </a:rPr>
              <a:t> in the file in bytes. Offset is added to </a:t>
            </a:r>
            <a:r>
              <a:rPr lang="en-IN" sz="2800" b="1" dirty="0" err="1">
                <a:solidFill>
                  <a:srgbClr val="FFFF00"/>
                </a:solidFill>
                <a:effectLst>
                  <a:outerShdw blurRad="38100" dist="38100" dir="2700000" algn="tl">
                    <a:srgbClr val="000000">
                      <a:alpha val="43137"/>
                    </a:srgbClr>
                  </a:outerShdw>
                </a:effectLst>
              </a:rPr>
              <a:t>from_what</a:t>
            </a:r>
            <a:r>
              <a:rPr lang="en-IN" sz="2800" b="1" dirty="0">
                <a:solidFill>
                  <a:schemeClr val="bg1"/>
                </a:solidFill>
                <a:effectLst>
                  <a:outerShdw blurRad="38100" dist="38100" dir="2700000" algn="tl">
                    <a:srgbClr val="000000">
                      <a:alpha val="43137"/>
                    </a:srgbClr>
                  </a:outerShdw>
                </a:effectLst>
              </a:rPr>
              <a:t> (reference point) to get the position. Following is the list of </a:t>
            </a:r>
            <a:r>
              <a:rPr lang="en-IN" sz="2800" b="1" dirty="0" err="1">
                <a:solidFill>
                  <a:schemeClr val="bg1"/>
                </a:solidFill>
                <a:effectLst>
                  <a:outerShdw blurRad="38100" dist="38100" dir="2700000" algn="tl">
                    <a:srgbClr val="000000">
                      <a:alpha val="43137"/>
                    </a:srgbClr>
                  </a:outerShdw>
                </a:effectLst>
              </a:rPr>
              <a:t>from_what</a:t>
            </a:r>
            <a:r>
              <a:rPr lang="en-IN" sz="2800" b="1" dirty="0">
                <a:solidFill>
                  <a:schemeClr val="bg1"/>
                </a:solidFill>
                <a:effectLst>
                  <a:outerShdw blurRad="38100" dist="38100" dir="2700000" algn="tl">
                    <a:srgbClr val="000000">
                      <a:alpha val="43137"/>
                    </a:srgbClr>
                  </a:outerShdw>
                </a:effectLst>
              </a:rPr>
              <a:t> values:</a:t>
            </a:r>
          </a:p>
        </p:txBody>
      </p:sp>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seek method</a:t>
            </a:r>
          </a:p>
        </p:txBody>
      </p:sp>
    </p:spTree>
    <p:extLst>
      <p:ext uri="{BB962C8B-B14F-4D97-AF65-F5344CB8AC3E}">
        <p14:creationId xmlns:p14="http://schemas.microsoft.com/office/powerpoint/2010/main" val="1101633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00166" y="1643050"/>
            <a:ext cx="7286676" cy="3539430"/>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Value reference point</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0 	beginning of the file</a:t>
            </a:r>
          </a:p>
          <a:p>
            <a:pPr algn="just"/>
            <a:r>
              <a:rPr lang="en-IN" sz="2800" b="1" dirty="0">
                <a:solidFill>
                  <a:schemeClr val="bg1"/>
                </a:solidFill>
                <a:effectLst>
                  <a:outerShdw blurRad="38100" dist="38100" dir="2700000" algn="tl">
                    <a:srgbClr val="000000">
                      <a:alpha val="43137"/>
                    </a:srgbClr>
                  </a:outerShdw>
                </a:effectLst>
              </a:rPr>
              <a:t>1 	current position of file</a:t>
            </a:r>
          </a:p>
          <a:p>
            <a:pPr marL="514350" indent="-514350" algn="just">
              <a:buAutoNum type="arabicPlain" startAt="2"/>
            </a:pPr>
            <a:r>
              <a:rPr lang="en-IN" sz="2800" b="1" dirty="0">
                <a:solidFill>
                  <a:schemeClr val="bg1"/>
                </a:solidFill>
                <a:effectLst>
                  <a:outerShdw blurRad="38100" dist="38100" dir="2700000" algn="tl">
                    <a:srgbClr val="000000">
                      <a:alpha val="43137"/>
                    </a:srgbClr>
                  </a:outerShdw>
                </a:effectLst>
              </a:rPr>
              <a:t>     end of file</a:t>
            </a:r>
          </a:p>
          <a:p>
            <a:pPr marL="514350" indent="-514350"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default value of </a:t>
            </a:r>
            <a:r>
              <a:rPr lang="en-IN" sz="2800" b="1" dirty="0" err="1">
                <a:solidFill>
                  <a:schemeClr val="bg1"/>
                </a:solidFill>
                <a:effectLst>
                  <a:outerShdw blurRad="38100" dist="38100" dir="2700000" algn="tl">
                    <a:srgbClr val="000000">
                      <a:alpha val="43137"/>
                    </a:srgbClr>
                  </a:outerShdw>
                </a:effectLst>
              </a:rPr>
              <a:t>from_what</a:t>
            </a:r>
            <a:r>
              <a:rPr lang="en-IN" sz="2800" b="1" dirty="0">
                <a:solidFill>
                  <a:schemeClr val="bg1"/>
                </a:solidFill>
                <a:effectLst>
                  <a:outerShdw blurRad="38100" dist="38100" dir="2700000" algn="tl">
                    <a:srgbClr val="000000">
                      <a:alpha val="43137"/>
                    </a:srgbClr>
                  </a:outerShdw>
                </a:effectLst>
              </a:rPr>
              <a:t> is 0, i.e. beginning of the file.</a:t>
            </a:r>
          </a:p>
        </p:txBody>
      </p:sp>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seek method</a:t>
            </a:r>
          </a:p>
        </p:txBody>
      </p:sp>
    </p:spTree>
    <p:extLst>
      <p:ext uri="{BB962C8B-B14F-4D97-AF65-F5344CB8AC3E}">
        <p14:creationId xmlns:p14="http://schemas.microsoft.com/office/powerpoint/2010/main" val="1101633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seek method</a:t>
            </a:r>
          </a:p>
        </p:txBody>
      </p:sp>
      <p:sp>
        <p:nvSpPr>
          <p:cNvPr id="5" name="Rectangle 4"/>
          <p:cNvSpPr/>
          <p:nvPr/>
        </p:nvSpPr>
        <p:spPr>
          <a:xfrm>
            <a:off x="1214414" y="5500702"/>
            <a:ext cx="7286676" cy="954107"/>
          </a:xfrm>
          <a:prstGeom prst="rect">
            <a:avLst/>
          </a:prstGeom>
        </p:spPr>
        <p:txBody>
          <a:bodyPr wrap="square">
            <a:spAutoFit/>
          </a:bodyPr>
          <a:lstStyle/>
          <a:p>
            <a:pPr algn="just"/>
            <a:r>
              <a:rPr lang="en-IN" sz="2800" b="1" dirty="0" err="1">
                <a:solidFill>
                  <a:schemeClr val="bg1"/>
                </a:solidFill>
                <a:effectLst>
                  <a:outerShdw blurRad="38100" dist="38100" dir="2700000" algn="tl">
                    <a:srgbClr val="000000">
                      <a:alpha val="43137"/>
                    </a:srgbClr>
                  </a:outerShdw>
                </a:effectLst>
              </a:rPr>
              <a:t>f.seek</a:t>
            </a:r>
            <a:r>
              <a:rPr lang="en-IN" sz="2800" b="1" dirty="0">
                <a:solidFill>
                  <a:schemeClr val="bg1"/>
                </a:solidFill>
                <a:effectLst>
                  <a:outerShdw blurRad="38100" dist="38100" dir="2700000" algn="tl">
                    <a:srgbClr val="000000">
                      <a:alpha val="43137"/>
                    </a:srgbClr>
                  </a:outerShdw>
                </a:effectLst>
              </a:rPr>
              <a:t>(7)  keeps file pointer at reads the file content from 8</a:t>
            </a:r>
            <a:r>
              <a:rPr lang="en-IN" sz="2800" b="1" baseline="30000" dirty="0">
                <a:solidFill>
                  <a:schemeClr val="bg1"/>
                </a:solidFill>
                <a:effectLst>
                  <a:outerShdw blurRad="38100" dist="38100" dir="2700000" algn="tl">
                    <a:srgbClr val="000000">
                      <a:alpha val="43137"/>
                    </a:srgbClr>
                  </a:outerShdw>
                </a:effectLst>
              </a:rPr>
              <a:t>th</a:t>
            </a:r>
            <a:r>
              <a:rPr lang="en-IN" sz="2800" b="1" dirty="0">
                <a:solidFill>
                  <a:schemeClr val="bg1"/>
                </a:solidFill>
                <a:effectLst>
                  <a:outerShdw blurRad="38100" dist="38100" dir="2700000" algn="tl">
                    <a:srgbClr val="000000">
                      <a:alpha val="43137"/>
                    </a:srgbClr>
                  </a:outerShdw>
                </a:effectLst>
              </a:rPr>
              <a:t> position onwards to till EOF. </a:t>
            </a:r>
          </a:p>
        </p:txBody>
      </p:sp>
      <p:pic>
        <p:nvPicPr>
          <p:cNvPr id="1027" name="Picture 3"/>
          <p:cNvPicPr>
            <a:picLocks noChangeAspect="1" noChangeArrowheads="1"/>
          </p:cNvPicPr>
          <p:nvPr/>
        </p:nvPicPr>
        <p:blipFill>
          <a:blip r:embed="rId3"/>
          <a:srcRect l="32394" t="15625" r="25329" b="43359"/>
          <a:stretch>
            <a:fillRect/>
          </a:stretch>
        </p:blipFill>
        <p:spPr bwMode="auto">
          <a:xfrm>
            <a:off x="1571604" y="1643050"/>
            <a:ext cx="6858048" cy="3740753"/>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seek method</a:t>
            </a:r>
          </a:p>
        </p:txBody>
      </p:sp>
      <p:sp>
        <p:nvSpPr>
          <p:cNvPr id="5" name="Rectangle 4"/>
          <p:cNvSpPr/>
          <p:nvPr/>
        </p:nvSpPr>
        <p:spPr>
          <a:xfrm>
            <a:off x="1285852" y="5000636"/>
            <a:ext cx="7286676" cy="523220"/>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Results: - So 8</a:t>
            </a:r>
            <a:r>
              <a:rPr lang="en-IN" sz="2800" b="1" baseline="30000" dirty="0">
                <a:solidFill>
                  <a:schemeClr val="bg1"/>
                </a:solidFill>
                <a:effectLst>
                  <a:outerShdw blurRad="38100" dist="38100" dir="2700000" algn="tl">
                    <a:srgbClr val="000000">
                      <a:alpha val="43137"/>
                    </a:srgbClr>
                  </a:outerShdw>
                </a:effectLst>
              </a:rPr>
              <a:t>th</a:t>
            </a:r>
            <a:r>
              <a:rPr lang="en-IN" sz="2800" b="1" dirty="0">
                <a:solidFill>
                  <a:schemeClr val="bg1"/>
                </a:solidFill>
                <a:effectLst>
                  <a:outerShdw blurRad="38100" dist="38100" dir="2700000" algn="tl">
                    <a:srgbClr val="000000">
                      <a:alpha val="43137"/>
                    </a:srgbClr>
                  </a:outerShdw>
                </a:effectLst>
              </a:rPr>
              <a:t> position onwards to till EOF. </a:t>
            </a:r>
          </a:p>
        </p:txBody>
      </p:sp>
      <p:pic>
        <p:nvPicPr>
          <p:cNvPr id="2050" name="Picture 2"/>
          <p:cNvPicPr>
            <a:picLocks noChangeAspect="1" noChangeArrowheads="1"/>
          </p:cNvPicPr>
          <p:nvPr/>
        </p:nvPicPr>
        <p:blipFill>
          <a:blip r:embed="rId3"/>
          <a:srcRect l="30747" t="12695" r="27525" b="61914"/>
          <a:stretch>
            <a:fillRect/>
          </a:stretch>
        </p:blipFill>
        <p:spPr bwMode="auto">
          <a:xfrm>
            <a:off x="1357290" y="1928802"/>
            <a:ext cx="7099838" cy="2428892"/>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according to size</a:t>
            </a:r>
          </a:p>
        </p:txBody>
      </p:sp>
      <p:sp>
        <p:nvSpPr>
          <p:cNvPr id="5" name="Rectangle 4"/>
          <p:cNvSpPr/>
          <p:nvPr/>
        </p:nvSpPr>
        <p:spPr>
          <a:xfrm>
            <a:off x="1428728" y="1714488"/>
            <a:ext cx="7286676"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In the input function if you specify the number of bytes that many number of bytes can be fetched and assigned to an identifier.</a:t>
            </a:r>
          </a:p>
        </p:txBody>
      </p:sp>
      <p:pic>
        <p:nvPicPr>
          <p:cNvPr id="3074" name="Picture 2"/>
          <p:cNvPicPr>
            <a:picLocks noChangeAspect="1" noChangeArrowheads="1"/>
          </p:cNvPicPr>
          <p:nvPr/>
        </p:nvPicPr>
        <p:blipFill>
          <a:blip r:embed="rId3"/>
          <a:srcRect l="32943" t="14648" r="25329" b="43359"/>
          <a:stretch>
            <a:fillRect/>
          </a:stretch>
        </p:blipFill>
        <p:spPr bwMode="auto">
          <a:xfrm>
            <a:off x="2071670" y="3286124"/>
            <a:ext cx="5429288" cy="307183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according to size</a:t>
            </a:r>
          </a:p>
        </p:txBody>
      </p:sp>
      <p:sp>
        <p:nvSpPr>
          <p:cNvPr id="5" name="Rectangle 4"/>
          <p:cNvSpPr/>
          <p:nvPr/>
        </p:nvSpPr>
        <p:spPr>
          <a:xfrm>
            <a:off x="1428728" y="1714488"/>
            <a:ext cx="7286676" cy="181588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f.read</a:t>
            </a:r>
            <a:r>
              <a:rPr lang="en-IN" sz="2800" b="1" dirty="0">
                <a:solidFill>
                  <a:srgbClr val="FFFF00"/>
                </a:solidFill>
                <a:effectLst>
                  <a:outerShdw blurRad="38100" dist="38100" dir="2700000" algn="tl">
                    <a:srgbClr val="000000">
                      <a:alpha val="43137"/>
                    </a:srgbClr>
                  </a:outerShdw>
                </a:effectLst>
              </a:rPr>
              <a:t>(1) </a:t>
            </a:r>
            <a:r>
              <a:rPr lang="en-IN" sz="2800" b="1" dirty="0">
                <a:solidFill>
                  <a:schemeClr val="bg1"/>
                </a:solidFill>
                <a:effectLst>
                  <a:outerShdw blurRad="38100" dist="38100" dir="2700000" algn="tl">
                    <a:srgbClr val="000000">
                      <a:alpha val="43137"/>
                    </a:srgbClr>
                  </a:outerShdw>
                </a:effectLst>
              </a:rPr>
              <a:t>will read single byte/ character starting from byte number 8. hence byte number 8 is P so one character/byte is fetched and assigned to</a:t>
            </a:r>
            <a:r>
              <a:rPr lang="en-IN" sz="2800" b="1" dirty="0">
                <a:solidFill>
                  <a:srgbClr val="FFFF00"/>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f_data</a:t>
            </a:r>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identifier.</a:t>
            </a:r>
          </a:p>
        </p:txBody>
      </p:sp>
      <p:pic>
        <p:nvPicPr>
          <p:cNvPr id="4098" name="Picture 2"/>
          <p:cNvPicPr>
            <a:picLocks noChangeAspect="1" noChangeArrowheads="1"/>
          </p:cNvPicPr>
          <p:nvPr/>
        </p:nvPicPr>
        <p:blipFill>
          <a:blip r:embed="rId3"/>
          <a:srcRect l="48865" t="20508" r="22035" b="58008"/>
          <a:stretch>
            <a:fillRect/>
          </a:stretch>
        </p:blipFill>
        <p:spPr bwMode="auto">
          <a:xfrm>
            <a:off x="2000232" y="3786190"/>
            <a:ext cx="6023522" cy="250033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85918"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according to size</a:t>
            </a:r>
          </a:p>
        </p:txBody>
      </p:sp>
      <p:sp>
        <p:nvSpPr>
          <p:cNvPr id="5" name="Rectangle 4"/>
          <p:cNvSpPr/>
          <p:nvPr/>
        </p:nvSpPr>
        <p:spPr>
          <a:xfrm>
            <a:off x="1571604" y="2857496"/>
            <a:ext cx="7286676" cy="181588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f.read</a:t>
            </a:r>
            <a:r>
              <a:rPr lang="en-IN" sz="2800" b="1" dirty="0">
                <a:solidFill>
                  <a:srgbClr val="FFFF00"/>
                </a:solidFill>
                <a:effectLst>
                  <a:outerShdw blurRad="38100" dist="38100" dir="2700000" algn="tl">
                    <a:srgbClr val="000000">
                      <a:alpha val="43137"/>
                    </a:srgbClr>
                  </a:outerShdw>
                </a:effectLst>
              </a:rPr>
              <a:t>(2) </a:t>
            </a:r>
            <a:r>
              <a:rPr lang="en-IN" sz="2800" b="1" dirty="0">
                <a:solidFill>
                  <a:schemeClr val="bg1"/>
                </a:solidFill>
                <a:effectLst>
                  <a:outerShdw blurRad="38100" dist="38100" dir="2700000" algn="tl">
                    <a:srgbClr val="000000">
                      <a:alpha val="43137"/>
                    </a:srgbClr>
                  </a:outerShdw>
                </a:effectLst>
              </a:rPr>
              <a:t> -		will read 2 chars/bytes</a:t>
            </a:r>
          </a:p>
          <a:p>
            <a:pPr algn="just"/>
            <a:r>
              <a:rPr lang="en-IN" sz="2800" b="1" dirty="0">
                <a:solidFill>
                  <a:schemeClr val="bg1"/>
                </a:solidFill>
                <a:effectLst>
                  <a:outerShdw blurRad="38100" dist="38100" dir="2700000" algn="tl">
                    <a:srgbClr val="000000">
                      <a:alpha val="43137"/>
                    </a:srgbClr>
                  </a:outerShdw>
                </a:effectLst>
              </a:rPr>
              <a:t>	</a:t>
            </a:r>
            <a:r>
              <a:rPr lang="en-IN" sz="2800" b="1" dirty="0" err="1">
                <a:solidFill>
                  <a:schemeClr val="bg1"/>
                </a:solidFill>
                <a:effectLst>
                  <a:outerShdw blurRad="38100" dist="38100" dir="2700000" algn="tl">
                    <a:srgbClr val="000000">
                      <a:alpha val="43137"/>
                    </a:srgbClr>
                  </a:outerShdw>
                </a:effectLst>
              </a:rPr>
              <a:t>f.read</a:t>
            </a:r>
            <a:r>
              <a:rPr lang="en-IN" sz="2800" b="1" dirty="0">
                <a:solidFill>
                  <a:schemeClr val="bg1"/>
                </a:solidFill>
                <a:effectLst>
                  <a:outerShdw blurRad="38100" dist="38100" dir="2700000" algn="tl">
                    <a:srgbClr val="000000">
                      <a:alpha val="43137"/>
                    </a:srgbClr>
                  </a:outerShdw>
                </a:effectLst>
              </a:rPr>
              <a:t>(4)	- 	will read 4 chars/bytes</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and so on.. </a:t>
            </a:r>
          </a:p>
        </p:txBody>
      </p:sp>
    </p:spTree>
    <p:extLst>
      <p:ext uri="{BB962C8B-B14F-4D97-AF65-F5344CB8AC3E}">
        <p14:creationId xmlns:p14="http://schemas.microsoft.com/office/powerpoint/2010/main" val="1101633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00166" y="1643050"/>
            <a:ext cx="7286676" cy="3970318"/>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tell() method returns an integer giving the current position of object in the file. The integer returned specifies the number of bytes from the beginning of the file till the current position of file object.</a:t>
            </a:r>
          </a:p>
          <a:p>
            <a:pPr algn="just"/>
            <a:endParaRPr lang="en-IN" sz="2800" b="1" i="1" dirty="0">
              <a:solidFill>
                <a:srgbClr val="FFFF00"/>
              </a:solidFill>
              <a:effectLst>
                <a:outerShdw blurRad="38100" dist="38100" dir="2700000" algn="tl">
                  <a:srgbClr val="000000">
                    <a:alpha val="43137"/>
                  </a:srgbClr>
                </a:outerShdw>
              </a:effectLst>
            </a:endParaRPr>
          </a:p>
          <a:p>
            <a:pPr algn="just"/>
            <a:r>
              <a:rPr lang="en-IN" sz="2800" b="1" i="1" dirty="0">
                <a:solidFill>
                  <a:srgbClr val="FFFF00"/>
                </a:solidFill>
                <a:effectLst>
                  <a:outerShdw blurRad="38100" dist="38100" dir="2700000" algn="tl">
                    <a:srgbClr val="000000">
                      <a:alpha val="43137"/>
                    </a:srgbClr>
                  </a:outerShdw>
                </a:effectLst>
              </a:rPr>
              <a:t>It's syntax is</a:t>
            </a:r>
          </a:p>
          <a:p>
            <a:pPr algn="just"/>
            <a:endParaRPr lang="en-IN" sz="2800" b="1" i="1" dirty="0">
              <a:solidFill>
                <a:srgbClr val="FFFF00"/>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dirty="0" err="1">
                <a:solidFill>
                  <a:srgbClr val="FFFF00"/>
                </a:solidFill>
                <a:effectLst>
                  <a:outerShdw blurRad="38100" dist="38100" dir="2700000" algn="tl">
                    <a:srgbClr val="000000">
                      <a:alpha val="43137"/>
                    </a:srgbClr>
                  </a:outerShdw>
                </a:effectLst>
              </a:rPr>
              <a:t>fileobject.tell</a:t>
            </a:r>
            <a:r>
              <a:rPr lang="en-IN" sz="2800" b="1" dirty="0">
                <a:solidFill>
                  <a:srgbClr val="FFFF00"/>
                </a:solidFill>
                <a:effectLst>
                  <a:outerShdw blurRad="38100" dist="38100" dir="2700000" algn="tl">
                    <a:srgbClr val="000000">
                      <a:alpha val="43137"/>
                    </a:srgbClr>
                  </a:outerShdw>
                </a:effectLst>
              </a:rPr>
              <a:t>()</a:t>
            </a:r>
          </a:p>
        </p:txBody>
      </p:sp>
      <p:sp>
        <p:nvSpPr>
          <p:cNvPr id="7" name="Title 1"/>
          <p:cNvSpPr txBox="1">
            <a:spLocks/>
          </p:cNvSpPr>
          <p:nvPr/>
        </p:nvSpPr>
        <p:spPr>
          <a:xfrm>
            <a:off x="1857356"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tell method</a:t>
            </a:r>
          </a:p>
        </p:txBody>
      </p:sp>
    </p:spTree>
    <p:extLst>
      <p:ext uri="{BB962C8B-B14F-4D97-AF65-F5344CB8AC3E}">
        <p14:creationId xmlns:p14="http://schemas.microsoft.com/office/powerpoint/2010/main" val="1101633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tell() method</a:t>
            </a:r>
          </a:p>
        </p:txBody>
      </p:sp>
      <p:pic>
        <p:nvPicPr>
          <p:cNvPr id="5123" name="Picture 3"/>
          <p:cNvPicPr>
            <a:picLocks noChangeAspect="1" noChangeArrowheads="1"/>
          </p:cNvPicPr>
          <p:nvPr/>
        </p:nvPicPr>
        <p:blipFill>
          <a:blip r:embed="rId3"/>
          <a:srcRect l="32430" t="14844" r="25293" b="39258"/>
          <a:stretch>
            <a:fillRect/>
          </a:stretch>
        </p:blipFill>
        <p:spPr bwMode="auto">
          <a:xfrm>
            <a:off x="1857356" y="1857364"/>
            <a:ext cx="6554057" cy="4000528"/>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tell()  method</a:t>
            </a:r>
          </a:p>
        </p:txBody>
      </p:sp>
      <p:pic>
        <p:nvPicPr>
          <p:cNvPr id="6146" name="Picture 2"/>
          <p:cNvPicPr>
            <a:picLocks noChangeAspect="1" noChangeArrowheads="1"/>
          </p:cNvPicPr>
          <p:nvPr/>
        </p:nvPicPr>
        <p:blipFill>
          <a:blip r:embed="rId3"/>
          <a:srcRect l="48865" t="20508" r="22584" b="55078"/>
          <a:stretch>
            <a:fillRect/>
          </a:stretch>
        </p:blipFill>
        <p:spPr bwMode="auto">
          <a:xfrm>
            <a:off x="1785918" y="1714488"/>
            <a:ext cx="6357982" cy="3056722"/>
          </a:xfrm>
          <a:prstGeom prst="rect">
            <a:avLst/>
          </a:prstGeom>
          <a:noFill/>
          <a:ln w="9525">
            <a:noFill/>
            <a:miter lim="800000"/>
            <a:headEnd/>
            <a:tailEnd/>
          </a:ln>
          <a:effectLst/>
        </p:spPr>
      </p:pic>
      <p:sp>
        <p:nvSpPr>
          <p:cNvPr id="5" name="Rectangle 4"/>
          <p:cNvSpPr/>
          <p:nvPr/>
        </p:nvSpPr>
        <p:spPr>
          <a:xfrm>
            <a:off x="1571604" y="5000636"/>
            <a:ext cx="6786610"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tell() method returns an integer and assigned to pos variable. It is the current position from the beginning of file. </a:t>
            </a:r>
            <a:endParaRPr lang="en-IN" sz="2800" dirty="0"/>
          </a:p>
        </p:txBody>
      </p:sp>
    </p:spTree>
    <p:extLst>
      <p:ext uri="{BB962C8B-B14F-4D97-AF65-F5344CB8AC3E}">
        <p14:creationId xmlns:p14="http://schemas.microsoft.com/office/powerpoint/2010/main" val="11016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5852" y="1500174"/>
            <a:ext cx="7358114" cy="830997"/>
          </a:xfrm>
          <a:prstGeom prst="rect">
            <a:avLst/>
          </a:prstGeom>
        </p:spPr>
        <p:txBody>
          <a:bodyPr wrap="square">
            <a:spAutoFit/>
          </a:bodyPr>
          <a:lstStyle/>
          <a:p>
            <a:r>
              <a:rPr lang="en-IN" sz="2400" b="1" i="1" dirty="0">
                <a:solidFill>
                  <a:srgbClr val="FFFF00"/>
                </a:solidFill>
                <a:effectLst>
                  <a:outerShdw blurRad="38100" dist="38100" dir="2700000" algn="tl">
                    <a:srgbClr val="000000">
                      <a:alpha val="43137"/>
                    </a:srgbClr>
                  </a:outerShdw>
                </a:effectLst>
              </a:rPr>
              <a:t>	Using these basic operations, we can process file in many ways, such as</a:t>
            </a:r>
          </a:p>
        </p:txBody>
      </p:sp>
      <p:sp>
        <p:nvSpPr>
          <p:cNvPr id="10" name="Title 1"/>
          <p:cNvSpPr txBox="1">
            <a:spLocks/>
          </p:cNvSpPr>
          <p:nvPr/>
        </p:nvSpPr>
        <p:spPr>
          <a:xfrm>
            <a:off x="1428728" y="2786058"/>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1.		CREATING A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428728" y="3643314"/>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2400" b="1" dirty="0">
                <a:solidFill>
                  <a:schemeClr val="tx1"/>
                </a:solidFill>
                <a:effectLst>
                  <a:outerShdw blurRad="38100" dist="38100" dir="2700000" algn="tl">
                    <a:srgbClr val="000000">
                      <a:alpha val="43137"/>
                    </a:srgbClr>
                  </a:outerShdw>
                </a:effectLst>
              </a:rPr>
              <a:t>2. </a:t>
            </a:r>
            <a:r>
              <a:rPr lang="en-IN" sz="2000" b="1" dirty="0">
                <a:solidFill>
                  <a:schemeClr val="tx1"/>
                </a:solidFill>
                <a:effectLst>
                  <a:outerShdw blurRad="38100" dist="38100" dir="2700000" algn="tl">
                    <a:srgbClr val="000000">
                      <a:alpha val="43137"/>
                    </a:srgbClr>
                  </a:outerShdw>
                </a:effectLst>
              </a:rPr>
              <a:t>TRAVERSING A FILE FOR DISPLAYING THE DATA ON SCREEN</a:t>
            </a:r>
          </a:p>
        </p:txBody>
      </p:sp>
      <p:sp>
        <p:nvSpPr>
          <p:cNvPr id="17" name="Title 1"/>
          <p:cNvSpPr txBox="1">
            <a:spLocks/>
          </p:cNvSpPr>
          <p:nvPr/>
        </p:nvSpPr>
        <p:spPr>
          <a:xfrm>
            <a:off x="1428728" y="4500570"/>
            <a:ext cx="7143800" cy="64294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3.		 APPENDING DATA IN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8" name="Title 1"/>
          <p:cNvSpPr txBox="1">
            <a:spLocks/>
          </p:cNvSpPr>
          <p:nvPr/>
        </p:nvSpPr>
        <p:spPr>
          <a:xfrm>
            <a:off x="1500166" y="5357826"/>
            <a:ext cx="7143800" cy="642942"/>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4.		INSERTING DATA IN FILE</a:t>
            </a:r>
          </a:p>
        </p:txBody>
      </p:sp>
      <p:sp>
        <p:nvSpPr>
          <p:cNvPr id="20" name="Rectangle 19"/>
          <p:cNvSpPr/>
          <p:nvPr/>
        </p:nvSpPr>
        <p:spPr>
          <a:xfrm>
            <a:off x="6858016" y="6143644"/>
            <a:ext cx="1977016" cy="523220"/>
          </a:xfrm>
          <a:prstGeom prst="rect">
            <a:avLst/>
          </a:prstGeom>
        </p:spPr>
        <p:txBody>
          <a:bodyPr wrap="none">
            <a:spAutoFit/>
          </a:bodyPr>
          <a:lstStyle/>
          <a:p>
            <a:pPr algn="r"/>
            <a:r>
              <a:rPr lang="en-IN" sz="2800" b="1" i="1" dirty="0">
                <a:solidFill>
                  <a:srgbClr val="FFFF00"/>
                </a:solidFill>
                <a:effectLst>
                  <a:outerShdw blurRad="38100" dist="38100" dir="2700000" algn="tl">
                    <a:srgbClr val="000000">
                      <a:alpha val="43137"/>
                    </a:srgbClr>
                  </a:outerShdw>
                </a:effectLst>
              </a:rPr>
              <a:t>Contd.. next</a:t>
            </a:r>
            <a:endParaRPr lang="en-IN" sz="2800" b="1" dirty="0">
              <a:solidFill>
                <a:srgbClr val="FFFF00"/>
              </a:solidFill>
              <a:effectLst>
                <a:outerShdw blurRad="38100" dist="38100" dir="2700000" algn="tl">
                  <a:srgbClr val="000000">
                    <a:alpha val="43137"/>
                  </a:srgbClr>
                </a:outerShdw>
              </a:effectLst>
            </a:endParaRPr>
          </a:p>
        </p:txBody>
      </p:sp>
      <p:sp>
        <p:nvSpPr>
          <p:cNvPr id="9" name="Title 1"/>
          <p:cNvSpPr txBox="1">
            <a:spLocks/>
          </p:cNvSpPr>
          <p:nvPr/>
        </p:nvSpPr>
        <p:spPr>
          <a:xfrm>
            <a:off x="1500166"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pPr>
            <a:r>
              <a:rPr lang="en-IN" sz="3200" b="1" dirty="0">
                <a:solidFill>
                  <a:srgbClr val="FFFF00"/>
                </a:solidFill>
                <a:effectLst>
                  <a:outerShdw blurRad="38100" dist="38100" dir="2700000" algn="tl">
                    <a:srgbClr val="000000">
                      <a:alpha val="43137"/>
                    </a:srgbClr>
                  </a:outerShdw>
                </a:effectLst>
              </a:rPr>
              <a:t>FILE PROCESSING</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28794" y="278605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BINARY FILES</a:t>
            </a:r>
          </a:p>
        </p:txBody>
      </p:sp>
    </p:spTree>
    <p:extLst>
      <p:ext uri="{BB962C8B-B14F-4D97-AF65-F5344CB8AC3E}">
        <p14:creationId xmlns:p14="http://schemas.microsoft.com/office/powerpoint/2010/main" val="1101633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CREATING BINARY FILES</a:t>
            </a:r>
          </a:p>
        </p:txBody>
      </p:sp>
      <p:pic>
        <p:nvPicPr>
          <p:cNvPr id="18434" name="Picture 2"/>
          <p:cNvPicPr>
            <a:picLocks noChangeAspect="1" noChangeArrowheads="1"/>
          </p:cNvPicPr>
          <p:nvPr/>
        </p:nvPicPr>
        <p:blipFill>
          <a:blip r:embed="rId3"/>
          <a:srcRect l="38983" t="23437" r="27525" b="29687"/>
          <a:stretch>
            <a:fillRect/>
          </a:stretch>
        </p:blipFill>
        <p:spPr bwMode="auto">
          <a:xfrm>
            <a:off x="1928794" y="1643050"/>
            <a:ext cx="5786478" cy="455329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CREATING BINARY FILES</a:t>
            </a:r>
          </a:p>
        </p:txBody>
      </p:sp>
      <p:pic>
        <p:nvPicPr>
          <p:cNvPr id="184322" name="Picture 2"/>
          <p:cNvPicPr>
            <a:picLocks noChangeAspect="1" noChangeArrowheads="1"/>
          </p:cNvPicPr>
          <p:nvPr/>
        </p:nvPicPr>
        <p:blipFill>
          <a:blip r:embed="rId3"/>
          <a:srcRect l="17569" t="24414" r="56784" b="51172"/>
          <a:stretch>
            <a:fillRect/>
          </a:stretch>
        </p:blipFill>
        <p:spPr bwMode="auto">
          <a:xfrm>
            <a:off x="2357422" y="2357430"/>
            <a:ext cx="5072098" cy="271464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28794" y="292893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SEEING CONTENT OF BINARY FILE </a:t>
            </a:r>
          </a:p>
        </p:txBody>
      </p:sp>
    </p:spTree>
    <p:extLst>
      <p:ext uri="{BB962C8B-B14F-4D97-AF65-F5344CB8AC3E}">
        <p14:creationId xmlns:p14="http://schemas.microsoft.com/office/powerpoint/2010/main" val="1101633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CONTENT OF BINARY FILE </a:t>
            </a:r>
          </a:p>
        </p:txBody>
      </p:sp>
      <p:sp>
        <p:nvSpPr>
          <p:cNvPr id="5" name="Rectangle 4"/>
          <p:cNvSpPr/>
          <p:nvPr/>
        </p:nvSpPr>
        <p:spPr>
          <a:xfrm>
            <a:off x="1571604" y="5643578"/>
            <a:ext cx="6786610" cy="523220"/>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Content of binary file which is in codes.</a:t>
            </a:r>
            <a:endParaRPr lang="en-IN" sz="2800" dirty="0"/>
          </a:p>
        </p:txBody>
      </p:sp>
      <p:pic>
        <p:nvPicPr>
          <p:cNvPr id="186370" name="Picture 2"/>
          <p:cNvPicPr>
            <a:picLocks noChangeAspect="1" noChangeArrowheads="1"/>
          </p:cNvPicPr>
          <p:nvPr/>
        </p:nvPicPr>
        <p:blipFill>
          <a:blip r:embed="rId3"/>
          <a:srcRect l="28551" t="9765" r="45644" b="62891"/>
          <a:stretch>
            <a:fillRect/>
          </a:stretch>
        </p:blipFill>
        <p:spPr bwMode="auto">
          <a:xfrm>
            <a:off x="1928794" y="1714488"/>
            <a:ext cx="5715040" cy="3404705"/>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57290" y="3071810"/>
            <a:ext cx="757246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BINARY FILES TROUGH PROGRAM</a:t>
            </a:r>
          </a:p>
        </p:txBody>
      </p:sp>
    </p:spTree>
    <p:extLst>
      <p:ext uri="{BB962C8B-B14F-4D97-AF65-F5344CB8AC3E}">
        <p14:creationId xmlns:p14="http://schemas.microsoft.com/office/powerpoint/2010/main" val="1101633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BINARY FILE PROGRAM </a:t>
            </a:r>
          </a:p>
        </p:txBody>
      </p:sp>
      <p:pic>
        <p:nvPicPr>
          <p:cNvPr id="187394" name="Picture 2"/>
          <p:cNvPicPr>
            <a:picLocks noChangeAspect="1" noChangeArrowheads="1"/>
          </p:cNvPicPr>
          <p:nvPr/>
        </p:nvPicPr>
        <p:blipFill>
          <a:blip r:embed="rId3"/>
          <a:srcRect l="32394" t="18554" r="37408" b="45313"/>
          <a:stretch>
            <a:fillRect/>
          </a:stretch>
        </p:blipFill>
        <p:spPr bwMode="auto">
          <a:xfrm>
            <a:off x="2071670" y="1714488"/>
            <a:ext cx="6000792" cy="4036896"/>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READING BINARY FILE PROGRAM </a:t>
            </a:r>
          </a:p>
        </p:txBody>
      </p:sp>
      <p:pic>
        <p:nvPicPr>
          <p:cNvPr id="187394" name="Picture 2"/>
          <p:cNvPicPr>
            <a:picLocks noChangeAspect="1" noChangeArrowheads="1"/>
          </p:cNvPicPr>
          <p:nvPr/>
        </p:nvPicPr>
        <p:blipFill>
          <a:blip r:embed="rId3"/>
          <a:srcRect l="32394" t="18554" r="37408" b="45313"/>
          <a:stretch>
            <a:fillRect/>
          </a:stretch>
        </p:blipFill>
        <p:spPr bwMode="auto">
          <a:xfrm>
            <a:off x="2071670" y="1714488"/>
            <a:ext cx="6000792" cy="4036896"/>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57166"/>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CONTENT OF BINARY FILE </a:t>
            </a:r>
          </a:p>
        </p:txBody>
      </p:sp>
      <p:pic>
        <p:nvPicPr>
          <p:cNvPr id="188418" name="Picture 2"/>
          <p:cNvPicPr>
            <a:picLocks noChangeAspect="1" noChangeArrowheads="1"/>
          </p:cNvPicPr>
          <p:nvPr/>
        </p:nvPicPr>
        <p:blipFill>
          <a:blip r:embed="rId3"/>
          <a:srcRect l="37335" t="20508" r="35761" b="55078"/>
          <a:stretch>
            <a:fillRect/>
          </a:stretch>
        </p:blipFill>
        <p:spPr bwMode="auto">
          <a:xfrm>
            <a:off x="2214545" y="2071678"/>
            <a:ext cx="5600739" cy="2857520"/>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00232" y="2786058"/>
            <a:ext cx="6715204" cy="107157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PICKELING  AND UNPICKLING  USING PICKEL MODULE</a:t>
            </a:r>
          </a:p>
        </p:txBody>
      </p:sp>
    </p:spTree>
    <p:extLst>
      <p:ext uri="{BB962C8B-B14F-4D97-AF65-F5344CB8AC3E}">
        <p14:creationId xmlns:p14="http://schemas.microsoft.com/office/powerpoint/2010/main" val="11016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INTRODUCTION – DATA FILES</a:t>
            </a:r>
          </a:p>
        </p:txBody>
      </p:sp>
      <p:sp>
        <p:nvSpPr>
          <p:cNvPr id="10" name="Title 1"/>
          <p:cNvSpPr txBox="1">
            <a:spLocks/>
          </p:cNvSpPr>
          <p:nvPr/>
        </p:nvSpPr>
        <p:spPr>
          <a:xfrm>
            <a:off x="1571604" y="3714752"/>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6.		CREATE A COPY OF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571604" y="4572008"/>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7.		UPDATING DATA IN THE FILE …  etc</a:t>
            </a:r>
          </a:p>
        </p:txBody>
      </p:sp>
      <p:sp>
        <p:nvSpPr>
          <p:cNvPr id="12" name="Title 1"/>
          <p:cNvSpPr txBox="1">
            <a:spLocks/>
          </p:cNvSpPr>
          <p:nvPr/>
        </p:nvSpPr>
        <p:spPr>
          <a:xfrm>
            <a:off x="1500166" y="2786058"/>
            <a:ext cx="7143800" cy="64294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5.		</a:t>
            </a:r>
            <a:r>
              <a:rPr lang="en-IN" sz="3200" b="1" dirty="0">
                <a:solidFill>
                  <a:schemeClr val="tx1"/>
                </a:solidFill>
                <a:effectLst>
                  <a:outerShdw blurRad="38100" dist="38100" dir="2700000" algn="tl">
                    <a:srgbClr val="000000">
                      <a:alpha val="43137"/>
                    </a:srgbClr>
                  </a:outerShdw>
                </a:effectLst>
              </a:rPr>
              <a:t>DELETING DATA FROM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107157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PICKELING  AND UNPICKLING  USING PICKEL MODULE</a:t>
            </a:r>
          </a:p>
        </p:txBody>
      </p:sp>
      <p:sp>
        <p:nvSpPr>
          <p:cNvPr id="3" name="Rectangle 2"/>
          <p:cNvSpPr/>
          <p:nvPr/>
        </p:nvSpPr>
        <p:spPr>
          <a:xfrm>
            <a:off x="1857356" y="1956753"/>
            <a:ext cx="6786610" cy="440120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Use the python module pickle for structured data such as list or directory to a file. </a:t>
            </a:r>
          </a:p>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PICKLING</a:t>
            </a:r>
            <a:r>
              <a:rPr lang="en-IN" sz="2800" b="1" dirty="0">
                <a:solidFill>
                  <a:schemeClr val="bg1"/>
                </a:solidFill>
                <a:effectLst>
                  <a:outerShdw blurRad="38100" dist="38100" dir="2700000" algn="tl">
                    <a:srgbClr val="000000">
                      <a:alpha val="43137"/>
                    </a:srgbClr>
                  </a:outerShdw>
                </a:effectLst>
              </a:rPr>
              <a:t> refers to the process of converting the structure to a byte stream before writing to a file.</a:t>
            </a:r>
          </a:p>
          <a:p>
            <a:pPr algn="just"/>
            <a:r>
              <a:rPr lang="en-IN" sz="2800" dirty="0">
                <a:solidFill>
                  <a:schemeClr val="bg1"/>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while reading the contents of the file, a reverse process called </a:t>
            </a:r>
            <a:r>
              <a:rPr lang="en-IN" sz="2800" b="1" dirty="0">
                <a:solidFill>
                  <a:srgbClr val="FFFF00"/>
                </a:solidFill>
                <a:effectLst>
                  <a:outerShdw blurRad="38100" dist="38100" dir="2700000" algn="tl">
                    <a:srgbClr val="000000">
                      <a:alpha val="43137"/>
                    </a:srgbClr>
                  </a:outerShdw>
                </a:effectLst>
              </a:rPr>
              <a:t>UNPICKLING </a:t>
            </a:r>
            <a:r>
              <a:rPr lang="en-IN" sz="2800" b="1" dirty="0">
                <a:solidFill>
                  <a:schemeClr val="bg1"/>
                </a:solidFill>
                <a:effectLst>
                  <a:outerShdw blurRad="38100" dist="38100" dir="2700000" algn="tl">
                    <a:srgbClr val="000000">
                      <a:alpha val="43137"/>
                    </a:srgbClr>
                  </a:outerShdw>
                </a:effectLst>
              </a:rPr>
              <a:t>is used to convert the byte stream back to the original structure.</a:t>
            </a:r>
          </a:p>
        </p:txBody>
      </p:sp>
    </p:spTree>
    <p:extLst>
      <p:ext uri="{BB962C8B-B14F-4D97-AF65-F5344CB8AC3E}">
        <p14:creationId xmlns:p14="http://schemas.microsoft.com/office/powerpoint/2010/main" val="1101633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107157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PICKELING  AND UNPICKLING  USING PICKEL MODULE</a:t>
            </a:r>
          </a:p>
        </p:txBody>
      </p:sp>
      <p:sp>
        <p:nvSpPr>
          <p:cNvPr id="3" name="Rectangle 2"/>
          <p:cNvSpPr/>
          <p:nvPr/>
        </p:nvSpPr>
        <p:spPr>
          <a:xfrm>
            <a:off x="1714480" y="1956753"/>
            <a:ext cx="7143800" cy="2677656"/>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First we need to import the module, It provides two main methods for the purpose:-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1)	dump() method</a:t>
            </a:r>
          </a:p>
          <a:p>
            <a:pPr algn="just"/>
            <a:r>
              <a:rPr lang="en-IN" sz="2800" b="1" dirty="0">
                <a:solidFill>
                  <a:srgbClr val="FFFF00"/>
                </a:solidFill>
                <a:effectLst>
                  <a:outerShdw blurRad="38100" dist="38100" dir="2700000" algn="tl">
                    <a:srgbClr val="000000">
                      <a:alpha val="43137"/>
                    </a:srgbClr>
                  </a:outerShdw>
                </a:effectLst>
              </a:rPr>
              <a:t>	2)	load() method</a:t>
            </a:r>
          </a:p>
          <a:p>
            <a:pPr algn="just"/>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err="1">
                <a:solidFill>
                  <a:srgbClr val="FFFF00"/>
                </a:solidFill>
                <a:effectLst>
                  <a:outerShdw blurRad="38100" dist="38100" dir="2700000" algn="tl">
                    <a:srgbClr val="000000">
                      <a:alpha val="43137"/>
                    </a:srgbClr>
                  </a:outerShdw>
                </a:effectLst>
              </a:rPr>
              <a:t>pickle.dump</a:t>
            </a:r>
            <a:r>
              <a:rPr lang="en-IN" sz="3200" b="1" dirty="0">
                <a:solidFill>
                  <a:srgbClr val="FFFF00"/>
                </a:solidFill>
                <a:effectLst>
                  <a:outerShdw blurRad="38100" dist="38100" dir="2700000" algn="tl">
                    <a:srgbClr val="000000">
                      <a:alpha val="43137"/>
                    </a:srgbClr>
                  </a:outerShdw>
                </a:effectLst>
              </a:rPr>
              <a:t>() Method</a:t>
            </a:r>
          </a:p>
        </p:txBody>
      </p:sp>
      <p:sp>
        <p:nvSpPr>
          <p:cNvPr id="3" name="Rectangle 2"/>
          <p:cNvSpPr/>
          <p:nvPr/>
        </p:nvSpPr>
        <p:spPr>
          <a:xfrm>
            <a:off x="1714480" y="1956753"/>
            <a:ext cx="7143800" cy="3539430"/>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Use </a:t>
            </a:r>
            <a:r>
              <a:rPr lang="en-IN" sz="2800" b="1" dirty="0" err="1">
                <a:solidFill>
                  <a:srgbClr val="FFFF00"/>
                </a:solidFill>
                <a:effectLst>
                  <a:outerShdw blurRad="38100" dist="38100" dir="2700000" algn="tl">
                    <a:srgbClr val="000000">
                      <a:alpha val="43137"/>
                    </a:srgbClr>
                  </a:outerShdw>
                </a:effectLst>
              </a:rPr>
              <a:t>pickle.dump</a:t>
            </a:r>
            <a:r>
              <a:rPr lang="en-IN" sz="2800" b="1" dirty="0">
                <a:solidFill>
                  <a:srgbClr val="FFFF00"/>
                </a:solidFill>
                <a:effectLst>
                  <a:outerShdw blurRad="38100" dist="38100" dir="2700000" algn="tl">
                    <a:srgbClr val="000000">
                      <a:alpha val="43137"/>
                    </a:srgbClr>
                  </a:outerShdw>
                </a:effectLst>
              </a:rPr>
              <a:t>() </a:t>
            </a:r>
            <a:r>
              <a:rPr lang="en-IN" sz="2800" b="1" dirty="0">
                <a:solidFill>
                  <a:schemeClr val="bg1"/>
                </a:solidFill>
                <a:effectLst>
                  <a:outerShdw blurRad="38100" dist="38100" dir="2700000" algn="tl">
                    <a:srgbClr val="000000">
                      <a:alpha val="43137"/>
                    </a:srgbClr>
                  </a:outerShdw>
                </a:effectLst>
              </a:rPr>
              <a:t>method to write the object in file which is opened in binary access mode.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Syntax of dump method is:</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rgbClr val="FFFF00"/>
                </a:solidFill>
                <a:effectLst>
                  <a:outerShdw blurRad="38100" dist="38100" dir="2700000" algn="tl">
                    <a:srgbClr val="000000">
                      <a:alpha val="43137"/>
                    </a:srgbClr>
                  </a:outerShdw>
                </a:effectLst>
              </a:rPr>
              <a:t>			dump(</a:t>
            </a:r>
            <a:r>
              <a:rPr lang="en-IN" sz="2800" b="1" dirty="0" err="1">
                <a:solidFill>
                  <a:srgbClr val="FFFF00"/>
                </a:solidFill>
                <a:effectLst>
                  <a:outerShdw blurRad="38100" dist="38100" dir="2700000" algn="tl">
                    <a:srgbClr val="000000">
                      <a:alpha val="43137"/>
                    </a:srgbClr>
                  </a:outerShdw>
                </a:effectLst>
              </a:rPr>
              <a:t>object,fileobject</a:t>
            </a:r>
            <a:r>
              <a:rPr lang="en-IN" sz="2800" b="1" dirty="0">
                <a:solidFill>
                  <a:srgbClr val="FFFF00"/>
                </a:solidFill>
                <a:effectLst>
                  <a:outerShdw blurRad="38100" dist="38100" dir="2700000" algn="tl">
                    <a:srgbClr val="000000">
                      <a:alpha val="43137"/>
                    </a:srgbClr>
                  </a:outerShdw>
                </a:effectLst>
              </a:rPr>
              <a:t>)</a:t>
            </a:r>
          </a:p>
          <a:p>
            <a:pPr algn="just"/>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3071810"/>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err="1">
                <a:solidFill>
                  <a:srgbClr val="FFFF00"/>
                </a:solidFill>
                <a:effectLst>
                  <a:outerShdw blurRad="38100" dist="38100" dir="2700000" algn="tl">
                    <a:srgbClr val="000000">
                      <a:alpha val="43137"/>
                    </a:srgbClr>
                  </a:outerShdw>
                </a:effectLst>
              </a:rPr>
              <a:t>pickle.dump</a:t>
            </a:r>
            <a:r>
              <a:rPr lang="en-IN" sz="3200" b="1" dirty="0">
                <a:solidFill>
                  <a:srgbClr val="FFFF00"/>
                </a:solidFill>
                <a:effectLst>
                  <a:outerShdw blurRad="38100" dist="38100" dir="2700000" algn="tl">
                    <a:srgbClr val="000000">
                      <a:alpha val="43137"/>
                    </a:srgbClr>
                  </a:outerShdw>
                </a:effectLst>
              </a:rPr>
              <a:t>() Method</a:t>
            </a:r>
          </a:p>
        </p:txBody>
      </p:sp>
    </p:spTree>
    <p:extLst>
      <p:ext uri="{BB962C8B-B14F-4D97-AF65-F5344CB8AC3E}">
        <p14:creationId xmlns:p14="http://schemas.microsoft.com/office/powerpoint/2010/main" val="1101633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err="1">
                <a:solidFill>
                  <a:srgbClr val="FFFF00"/>
                </a:solidFill>
                <a:effectLst>
                  <a:outerShdw blurRad="38100" dist="38100" dir="2700000" algn="tl">
                    <a:srgbClr val="000000">
                      <a:alpha val="43137"/>
                    </a:srgbClr>
                  </a:outerShdw>
                </a:effectLst>
              </a:rPr>
              <a:t>pickle.dump</a:t>
            </a:r>
            <a:r>
              <a:rPr lang="en-IN" sz="3200" b="1" dirty="0">
                <a:solidFill>
                  <a:srgbClr val="FFFF00"/>
                </a:solidFill>
                <a:effectLst>
                  <a:outerShdw blurRad="38100" dist="38100" dir="2700000" algn="tl">
                    <a:srgbClr val="000000">
                      <a:alpha val="43137"/>
                    </a:srgbClr>
                  </a:outerShdw>
                </a:effectLst>
              </a:rPr>
              <a:t>() Method</a:t>
            </a:r>
          </a:p>
        </p:txBody>
      </p:sp>
      <p:sp>
        <p:nvSpPr>
          <p:cNvPr id="3" name="Rectangle 2"/>
          <p:cNvSpPr/>
          <p:nvPr/>
        </p:nvSpPr>
        <p:spPr>
          <a:xfrm>
            <a:off x="1571604" y="1428736"/>
            <a:ext cx="7143800" cy="954107"/>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 A program to write list sequence in a binary file</a:t>
            </a:r>
          </a:p>
        </p:txBody>
      </p:sp>
      <p:pic>
        <p:nvPicPr>
          <p:cNvPr id="1026" name="Picture 2"/>
          <p:cNvPicPr>
            <a:picLocks noChangeAspect="1" noChangeArrowheads="1"/>
          </p:cNvPicPr>
          <p:nvPr/>
        </p:nvPicPr>
        <p:blipFill>
          <a:blip r:embed="rId3"/>
          <a:srcRect l="34822" t="37109" r="25329" b="21199"/>
          <a:stretch>
            <a:fillRect/>
          </a:stretch>
        </p:blipFill>
        <p:spPr bwMode="auto">
          <a:xfrm>
            <a:off x="1571604" y="2357430"/>
            <a:ext cx="7000924" cy="4118191"/>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err="1">
                <a:solidFill>
                  <a:srgbClr val="FFFF00"/>
                </a:solidFill>
                <a:effectLst>
                  <a:outerShdw blurRad="38100" dist="38100" dir="2700000" algn="tl">
                    <a:srgbClr val="000000">
                      <a:alpha val="43137"/>
                    </a:srgbClr>
                  </a:outerShdw>
                </a:effectLst>
              </a:rPr>
              <a:t>pickle.dump</a:t>
            </a:r>
            <a:r>
              <a:rPr lang="en-IN" sz="3200" b="1" dirty="0">
                <a:solidFill>
                  <a:srgbClr val="FFFF00"/>
                </a:solidFill>
                <a:effectLst>
                  <a:outerShdw blurRad="38100" dist="38100" dir="2700000" algn="tl">
                    <a:srgbClr val="000000">
                      <a:alpha val="43137"/>
                    </a:srgbClr>
                  </a:outerShdw>
                </a:effectLst>
              </a:rPr>
              <a:t>() Method</a:t>
            </a:r>
          </a:p>
        </p:txBody>
      </p:sp>
      <p:sp>
        <p:nvSpPr>
          <p:cNvPr id="3" name="Rectangle 2"/>
          <p:cNvSpPr/>
          <p:nvPr/>
        </p:nvSpPr>
        <p:spPr>
          <a:xfrm>
            <a:off x="1571604" y="1428736"/>
            <a:ext cx="7143800" cy="707886"/>
          </a:xfrm>
          <a:prstGeom prst="rect">
            <a:avLst/>
          </a:prstGeom>
        </p:spPr>
        <p:txBody>
          <a:bodyPr wrap="square">
            <a:spAutoFit/>
          </a:bodyPr>
          <a:lstStyle/>
          <a:p>
            <a:pPr algn="ctr"/>
            <a:r>
              <a:rPr lang="en-IN" sz="4000" b="1" u="sng" dirty="0">
                <a:solidFill>
                  <a:srgbClr val="FFFF00"/>
                </a:solidFill>
                <a:effectLst>
                  <a:outerShdw blurRad="38100" dist="38100" dir="2700000" algn="tl">
                    <a:srgbClr val="000000">
                      <a:alpha val="43137"/>
                    </a:srgbClr>
                  </a:outerShdw>
                </a:effectLst>
              </a:rPr>
              <a:t>OUTPUT</a:t>
            </a:r>
          </a:p>
        </p:txBody>
      </p:sp>
      <p:pic>
        <p:nvPicPr>
          <p:cNvPr id="2050" name="Picture 2"/>
          <p:cNvPicPr>
            <a:picLocks noChangeAspect="1" noChangeArrowheads="1"/>
          </p:cNvPicPr>
          <p:nvPr/>
        </p:nvPicPr>
        <p:blipFill>
          <a:blip r:embed="rId3"/>
          <a:srcRect l="33492" t="31250" r="29172" b="42383"/>
          <a:stretch>
            <a:fillRect/>
          </a:stretch>
        </p:blipFill>
        <p:spPr bwMode="auto">
          <a:xfrm>
            <a:off x="1500166" y="2857496"/>
            <a:ext cx="7016799" cy="2786082"/>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err="1">
                <a:solidFill>
                  <a:srgbClr val="FFFF00"/>
                </a:solidFill>
                <a:effectLst>
                  <a:outerShdw blurRad="38100" dist="38100" dir="2700000" algn="tl">
                    <a:srgbClr val="000000">
                      <a:alpha val="43137"/>
                    </a:srgbClr>
                  </a:outerShdw>
                </a:effectLst>
              </a:rPr>
              <a:t>pickle.dump</a:t>
            </a:r>
            <a:r>
              <a:rPr lang="en-IN" sz="3200" b="1" dirty="0">
                <a:solidFill>
                  <a:srgbClr val="FFFF00"/>
                </a:solidFill>
                <a:effectLst>
                  <a:outerShdw blurRad="38100" dist="38100" dir="2700000" algn="tl">
                    <a:srgbClr val="000000">
                      <a:alpha val="43137"/>
                    </a:srgbClr>
                  </a:outerShdw>
                </a:effectLst>
              </a:rPr>
              <a:t>() Method</a:t>
            </a:r>
          </a:p>
        </p:txBody>
      </p:sp>
      <p:sp>
        <p:nvSpPr>
          <p:cNvPr id="3" name="Rectangle 2"/>
          <p:cNvSpPr/>
          <p:nvPr/>
        </p:nvSpPr>
        <p:spPr>
          <a:xfrm>
            <a:off x="1571604" y="1428736"/>
            <a:ext cx="7143800" cy="1384995"/>
          </a:xfrm>
          <a:prstGeom prst="rect">
            <a:avLst/>
          </a:prstGeom>
        </p:spPr>
        <p:txBody>
          <a:bodyPr wrap="square">
            <a:spAutoFit/>
          </a:bodyPr>
          <a:lstStyle/>
          <a:p>
            <a:pPr algn="just"/>
            <a:r>
              <a:rPr lang="en-IN" sz="2800" b="1" dirty="0">
                <a:solidFill>
                  <a:srgbClr val="FFFF00"/>
                </a:solidFill>
                <a:effectLst>
                  <a:outerShdw blurRad="38100" dist="38100" dir="2700000" algn="tl">
                    <a:srgbClr val="000000">
                      <a:alpha val="43137"/>
                    </a:srgbClr>
                  </a:outerShdw>
                </a:effectLst>
              </a:rPr>
              <a:t>	Once you try to open list.dat file in python editor to see the content python  generates  decoding error.</a:t>
            </a:r>
          </a:p>
        </p:txBody>
      </p:sp>
      <p:pic>
        <p:nvPicPr>
          <p:cNvPr id="3074" name="Picture 2"/>
          <p:cNvPicPr>
            <a:picLocks noChangeAspect="1" noChangeArrowheads="1"/>
          </p:cNvPicPr>
          <p:nvPr/>
        </p:nvPicPr>
        <p:blipFill>
          <a:blip r:embed="rId3"/>
          <a:srcRect l="40629" t="38086" r="40154" b="36523"/>
          <a:stretch>
            <a:fillRect/>
          </a:stretch>
        </p:blipFill>
        <p:spPr bwMode="auto">
          <a:xfrm>
            <a:off x="3071802" y="3071809"/>
            <a:ext cx="4000528" cy="2971821"/>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328612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pickle.load() Method</a:t>
            </a:r>
          </a:p>
        </p:txBody>
      </p:sp>
    </p:spTree>
    <p:extLst>
      <p:ext uri="{BB962C8B-B14F-4D97-AF65-F5344CB8AC3E}">
        <p14:creationId xmlns:p14="http://schemas.microsoft.com/office/powerpoint/2010/main" val="1101633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pickle.load() Method</a:t>
            </a:r>
          </a:p>
        </p:txBody>
      </p:sp>
      <p:sp>
        <p:nvSpPr>
          <p:cNvPr id="3" name="Rectangle 2"/>
          <p:cNvSpPr/>
          <p:nvPr/>
        </p:nvSpPr>
        <p:spPr>
          <a:xfrm>
            <a:off x="1571604" y="1428736"/>
            <a:ext cx="7143800" cy="954107"/>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pickle.load() </a:t>
            </a:r>
            <a:r>
              <a:rPr lang="en-IN" sz="2800" b="1" dirty="0">
                <a:solidFill>
                  <a:schemeClr val="bg1"/>
                </a:solidFill>
                <a:effectLst>
                  <a:outerShdw blurRad="38100" dist="38100" dir="2700000" algn="tl">
                    <a:srgbClr val="000000">
                      <a:alpha val="43137"/>
                    </a:srgbClr>
                  </a:outerShdw>
                </a:effectLst>
              </a:rPr>
              <a:t>method is used to read the binary file.</a:t>
            </a:r>
            <a:endParaRPr lang="en-IN" sz="2800" b="1" dirty="0">
              <a:solidFill>
                <a:srgbClr val="FFFF00"/>
              </a:solidFill>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a:blip r:embed="rId3"/>
          <a:srcRect l="30747" t="9765" r="29722" b="48242"/>
          <a:stretch>
            <a:fillRect/>
          </a:stretch>
        </p:blipFill>
        <p:spPr bwMode="auto">
          <a:xfrm>
            <a:off x="2071670" y="2571744"/>
            <a:ext cx="5929354" cy="3541164"/>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00232" y="42860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pickle.load() Method</a:t>
            </a:r>
          </a:p>
        </p:txBody>
      </p:sp>
      <p:sp>
        <p:nvSpPr>
          <p:cNvPr id="3" name="Rectangle 2"/>
          <p:cNvSpPr/>
          <p:nvPr/>
        </p:nvSpPr>
        <p:spPr>
          <a:xfrm>
            <a:off x="1571604" y="1428736"/>
            <a:ext cx="7143800" cy="954107"/>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pickle.load() </a:t>
            </a:r>
            <a:r>
              <a:rPr lang="en-IN" sz="2800" b="1" dirty="0">
                <a:solidFill>
                  <a:schemeClr val="bg1"/>
                </a:solidFill>
                <a:effectLst>
                  <a:outerShdw blurRad="38100" dist="38100" dir="2700000" algn="tl">
                    <a:srgbClr val="000000">
                      <a:alpha val="43137"/>
                    </a:srgbClr>
                  </a:outerShdw>
                </a:effectLst>
              </a:rPr>
              <a:t>method is used to read the binary file.</a:t>
            </a:r>
            <a:endParaRPr lang="en-IN" sz="2800" b="1" dirty="0">
              <a:solidFill>
                <a:srgbClr val="FFFF00"/>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3"/>
          <a:srcRect l="48865" t="55664" r="13250" b="16992"/>
          <a:stretch>
            <a:fillRect/>
          </a:stretch>
        </p:blipFill>
        <p:spPr bwMode="auto">
          <a:xfrm>
            <a:off x="1500166" y="2786058"/>
            <a:ext cx="7217789" cy="2928958"/>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71604" y="3143248"/>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TYPES</a:t>
            </a:r>
            <a:r>
              <a:rPr kumimoji="0" lang="en-IN" sz="3200" b="1" i="0" u="none" strike="noStrike" kern="1200" cap="none" spc="0" normalizeH="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 OF FILES</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2857496"/>
            <a:ext cx="6715204" cy="142876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DIFFERENCE BETWEEN TEXT FILES AND BINARY FILES</a:t>
            </a:r>
          </a:p>
        </p:txBody>
      </p:sp>
    </p:spTree>
    <p:extLst>
      <p:ext uri="{BB962C8B-B14F-4D97-AF65-F5344CB8AC3E}">
        <p14:creationId xmlns:p14="http://schemas.microsoft.com/office/powerpoint/2010/main" val="1101633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42976" y="3357562"/>
            <a:ext cx="785818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2800" b="1" dirty="0">
                <a:solidFill>
                  <a:schemeClr val="tx1"/>
                </a:solidFill>
                <a:effectLst>
                  <a:outerShdw blurRad="38100" dist="38100" dir="2700000" algn="tl">
                    <a:srgbClr val="000000">
                      <a:alpha val="43137"/>
                    </a:srgbClr>
                  </a:outerShdw>
                </a:effectLst>
              </a:rPr>
              <a:t>DIFFERENCE BETWEEN TEXT FILESAND BINARY FILES</a:t>
            </a:r>
          </a:p>
        </p:txBody>
      </p:sp>
    </p:spTree>
    <p:extLst>
      <p:ext uri="{BB962C8B-B14F-4D97-AF65-F5344CB8AC3E}">
        <p14:creationId xmlns:p14="http://schemas.microsoft.com/office/powerpoint/2010/main" val="11016338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538" y="214290"/>
            <a:ext cx="785818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2800" b="1" dirty="0">
                <a:solidFill>
                  <a:schemeClr val="tx1"/>
                </a:solidFill>
                <a:effectLst>
                  <a:outerShdw blurRad="38100" dist="38100" dir="2700000" algn="tl">
                    <a:srgbClr val="000000">
                      <a:alpha val="43137"/>
                    </a:srgbClr>
                  </a:outerShdw>
                </a:effectLst>
              </a:rPr>
              <a:t>DIFFERENCE BETWEEN TEXT FILESAND BINARY FILES</a:t>
            </a:r>
          </a:p>
        </p:txBody>
      </p:sp>
      <p:graphicFrame>
        <p:nvGraphicFramePr>
          <p:cNvPr id="4" name="Table 3"/>
          <p:cNvGraphicFramePr>
            <a:graphicFrameLocks noGrp="1"/>
          </p:cNvGraphicFramePr>
          <p:nvPr/>
        </p:nvGraphicFramePr>
        <p:xfrm>
          <a:off x="1285852" y="1441472"/>
          <a:ext cx="7405718" cy="4702172"/>
        </p:xfrm>
        <a:graphic>
          <a:graphicData uri="http://schemas.openxmlformats.org/drawingml/2006/table">
            <a:tbl>
              <a:tblPr firstRow="1" bandRow="1">
                <a:tableStyleId>{7DF18680-E054-41AD-8BC1-D1AEF772440D}</a:tableStyleId>
              </a:tblPr>
              <a:tblGrid>
                <a:gridCol w="3702859">
                  <a:extLst>
                    <a:ext uri="{9D8B030D-6E8A-4147-A177-3AD203B41FA5}">
                      <a16:colId xmlns:a16="http://schemas.microsoft.com/office/drawing/2014/main" val="20000"/>
                    </a:ext>
                  </a:extLst>
                </a:gridCol>
                <a:gridCol w="3702859">
                  <a:extLst>
                    <a:ext uri="{9D8B030D-6E8A-4147-A177-3AD203B41FA5}">
                      <a16:colId xmlns:a16="http://schemas.microsoft.com/office/drawing/2014/main" val="20001"/>
                    </a:ext>
                  </a:extLst>
                </a:gridCol>
              </a:tblGrid>
              <a:tr h="587372">
                <a:tc>
                  <a:txBody>
                    <a:bodyPr/>
                    <a:lstStyle/>
                    <a:p>
                      <a:pPr algn="ctr"/>
                      <a:r>
                        <a:rPr lang="en-IN" sz="2800" dirty="0">
                          <a:solidFill>
                            <a:schemeClr val="tx1"/>
                          </a:solidFill>
                          <a:effectLst>
                            <a:outerShdw blurRad="38100" dist="38100" dir="2700000" algn="tl">
                              <a:srgbClr val="000000">
                                <a:alpha val="43137"/>
                              </a:srgbClr>
                            </a:outerShdw>
                          </a:effectLst>
                        </a:rPr>
                        <a:t>Text</a:t>
                      </a:r>
                      <a:r>
                        <a:rPr lang="en-IN" sz="2800" baseline="0" dirty="0">
                          <a:solidFill>
                            <a:schemeClr val="tx1"/>
                          </a:solidFill>
                          <a:effectLst>
                            <a:outerShdw blurRad="38100" dist="38100" dir="2700000" algn="tl">
                              <a:srgbClr val="000000">
                                <a:alpha val="43137"/>
                              </a:srgbClr>
                            </a:outerShdw>
                          </a:effectLst>
                        </a:rPr>
                        <a:t> Files</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ctr"/>
                      <a:r>
                        <a:rPr lang="en-IN" sz="2800" dirty="0">
                          <a:solidFill>
                            <a:schemeClr val="tx1"/>
                          </a:solidFill>
                          <a:effectLst>
                            <a:outerShdw blurRad="38100" dist="38100" dir="2700000" algn="tl">
                              <a:srgbClr val="000000">
                                <a:alpha val="43137"/>
                              </a:srgbClr>
                            </a:outerShdw>
                          </a:effectLst>
                        </a:rPr>
                        <a:t>Binary Files</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1. Text</a:t>
                      </a:r>
                      <a:r>
                        <a:rPr lang="en-IN" sz="2800" b="1" baseline="0" dirty="0">
                          <a:solidFill>
                            <a:schemeClr val="tx1"/>
                          </a:solidFill>
                          <a:effectLst>
                            <a:outerShdw blurRad="38100" dist="38100" dir="2700000" algn="tl">
                              <a:srgbClr val="000000">
                                <a:alpha val="43137"/>
                              </a:srgbClr>
                            </a:outerShdw>
                          </a:effectLst>
                        </a:rPr>
                        <a:t> Files are sequential files</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l"/>
                      <a:r>
                        <a:rPr lang="en-IN" sz="2800" b="1" dirty="0">
                          <a:solidFill>
                            <a:schemeClr val="tx1"/>
                          </a:solidFill>
                          <a:effectLst>
                            <a:outerShdw blurRad="38100" dist="38100" dir="2700000" algn="tl">
                              <a:srgbClr val="000000">
                                <a:alpha val="43137"/>
                              </a:srgbClr>
                            </a:outerShdw>
                          </a:effectLst>
                        </a:rPr>
                        <a:t>1. A Binary</a:t>
                      </a:r>
                      <a:r>
                        <a:rPr lang="en-IN" sz="2800" b="1" baseline="0" dirty="0">
                          <a:solidFill>
                            <a:schemeClr val="tx1"/>
                          </a:solidFill>
                          <a:effectLst>
                            <a:outerShdw blurRad="38100" dist="38100" dir="2700000" algn="tl">
                              <a:srgbClr val="000000">
                                <a:alpha val="43137"/>
                              </a:srgbClr>
                            </a:outerShdw>
                          </a:effectLst>
                        </a:rPr>
                        <a:t> file contain arbitrary binary data</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2. Text</a:t>
                      </a:r>
                      <a:r>
                        <a:rPr lang="en-IN" sz="2800" b="1" baseline="0" dirty="0">
                          <a:solidFill>
                            <a:schemeClr val="tx1"/>
                          </a:solidFill>
                          <a:effectLst>
                            <a:outerShdw blurRad="38100" dist="38100" dir="2700000" algn="tl">
                              <a:srgbClr val="000000">
                                <a:alpha val="43137"/>
                              </a:srgbClr>
                            </a:outerShdw>
                          </a:effectLst>
                        </a:rPr>
                        <a:t> files only stores texts</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solidFill>
                          <a:effectLst>
                            <a:outerShdw blurRad="38100" dist="38100" dir="2700000" algn="tl">
                              <a:srgbClr val="000000">
                                <a:alpha val="43137"/>
                              </a:srgbClr>
                            </a:outerShdw>
                          </a:effectLst>
                        </a:rPr>
                        <a:t>2 Binary Files are used</a:t>
                      </a:r>
                      <a:r>
                        <a:rPr lang="en-IN" sz="2800" b="1" baseline="0" dirty="0">
                          <a:solidFill>
                            <a:schemeClr val="tx1"/>
                          </a:solidFill>
                          <a:effectLst>
                            <a:outerShdw blurRad="38100" dist="38100" dir="2700000" algn="tl">
                              <a:srgbClr val="000000">
                                <a:alpha val="43137"/>
                              </a:srgbClr>
                            </a:outerShdw>
                          </a:effectLst>
                        </a:rPr>
                        <a:t> to store binary data such as image, video, audio, text</a:t>
                      </a:r>
                      <a:endParaRPr lang="en-IN" sz="2800" b="1" dirty="0">
                        <a:solidFill>
                          <a:schemeClr val="tx1"/>
                        </a:solidFill>
                        <a:effectLst>
                          <a:outerShdw blurRad="38100" dist="38100" dir="2700000" algn="tl">
                            <a:srgbClr val="000000">
                              <a:alpha val="43137"/>
                            </a:srgbClr>
                          </a:outerShdw>
                        </a:effectLst>
                      </a:endParaRPr>
                    </a:p>
                    <a:p>
                      <a:pPr algn="l"/>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3. There is a delimiter</a:t>
                      </a:r>
                      <a:r>
                        <a:rPr lang="en-IN" sz="2800" b="1" baseline="0" dirty="0">
                          <a:solidFill>
                            <a:schemeClr val="tx1"/>
                          </a:solidFill>
                          <a:effectLst>
                            <a:outerShdw blurRad="38100" dist="38100" dir="2700000" algn="tl">
                              <a:srgbClr val="000000">
                                <a:alpha val="43137"/>
                              </a:srgbClr>
                            </a:outerShdw>
                          </a:effectLst>
                        </a:rPr>
                        <a:t> EOL (End of Line </a:t>
                      </a:r>
                      <a:r>
                        <a:rPr lang="en-IN" sz="2800" b="1" baseline="0" dirty="0" err="1">
                          <a:solidFill>
                            <a:schemeClr val="tx1"/>
                          </a:solidFill>
                          <a:effectLst>
                            <a:outerShdw blurRad="38100" dist="38100" dir="2700000" algn="tl">
                              <a:srgbClr val="000000">
                                <a:alpha val="43137"/>
                              </a:srgbClr>
                            </a:outerShdw>
                          </a:effectLst>
                        </a:rPr>
                        <a:t>i.e</a:t>
                      </a:r>
                      <a:r>
                        <a:rPr lang="en-IN" sz="2800" b="1" baseline="0" dirty="0">
                          <a:solidFill>
                            <a:schemeClr val="tx1"/>
                          </a:solidFill>
                          <a:effectLst>
                            <a:outerShdw blurRad="38100" dist="38100" dir="2700000" algn="tl">
                              <a:srgbClr val="000000">
                                <a:alpha val="43137"/>
                              </a:srgbClr>
                            </a:outerShdw>
                          </a:effectLst>
                        </a:rPr>
                        <a:t> \n) </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l"/>
                      <a:r>
                        <a:rPr lang="en-IN" sz="2800" b="1" dirty="0">
                          <a:solidFill>
                            <a:schemeClr val="tx1"/>
                          </a:solidFill>
                          <a:effectLst>
                            <a:outerShdw blurRad="38100" dist="38100" dir="2700000" algn="tl">
                              <a:srgbClr val="000000">
                                <a:alpha val="43137"/>
                              </a:srgbClr>
                            </a:outerShdw>
                          </a:effectLst>
                        </a:rPr>
                        <a:t>3.</a:t>
                      </a:r>
                      <a:r>
                        <a:rPr lang="en-IN" sz="2800" b="1" baseline="0" dirty="0">
                          <a:solidFill>
                            <a:schemeClr val="tx1"/>
                          </a:solidFill>
                          <a:effectLst>
                            <a:outerShdw blurRad="38100" dist="38100" dir="2700000" algn="tl">
                              <a:srgbClr val="000000">
                                <a:alpha val="43137"/>
                              </a:srgbClr>
                            </a:outerShdw>
                          </a:effectLst>
                        </a:rPr>
                        <a:t> There is no delimiter  </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538" y="214290"/>
            <a:ext cx="785818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2800" b="1" dirty="0">
                <a:solidFill>
                  <a:schemeClr val="tx1"/>
                </a:solidFill>
                <a:effectLst>
                  <a:outerShdw blurRad="38100" dist="38100" dir="2700000" algn="tl">
                    <a:srgbClr val="000000">
                      <a:alpha val="43137"/>
                    </a:srgbClr>
                  </a:outerShdw>
                </a:effectLst>
              </a:rPr>
              <a:t>DIFFERENCE BETWEEN TEXT FILESAND BINARY FILES</a:t>
            </a:r>
          </a:p>
        </p:txBody>
      </p:sp>
      <p:graphicFrame>
        <p:nvGraphicFramePr>
          <p:cNvPr id="4" name="Table 3"/>
          <p:cNvGraphicFramePr>
            <a:graphicFrameLocks noGrp="1"/>
          </p:cNvGraphicFramePr>
          <p:nvPr/>
        </p:nvGraphicFramePr>
        <p:xfrm>
          <a:off x="1285852" y="1397000"/>
          <a:ext cx="7405718" cy="5037452"/>
        </p:xfrm>
        <a:graphic>
          <a:graphicData uri="http://schemas.openxmlformats.org/drawingml/2006/table">
            <a:tbl>
              <a:tblPr firstRow="1" bandRow="1">
                <a:tableStyleId>{7DF18680-E054-41AD-8BC1-D1AEF772440D}</a:tableStyleId>
              </a:tblPr>
              <a:tblGrid>
                <a:gridCol w="3702859">
                  <a:extLst>
                    <a:ext uri="{9D8B030D-6E8A-4147-A177-3AD203B41FA5}">
                      <a16:colId xmlns:a16="http://schemas.microsoft.com/office/drawing/2014/main" val="20000"/>
                    </a:ext>
                  </a:extLst>
                </a:gridCol>
                <a:gridCol w="3702859">
                  <a:extLst>
                    <a:ext uri="{9D8B030D-6E8A-4147-A177-3AD203B41FA5}">
                      <a16:colId xmlns:a16="http://schemas.microsoft.com/office/drawing/2014/main" val="20001"/>
                    </a:ext>
                  </a:extLst>
                </a:gridCol>
              </a:tblGrid>
              <a:tr h="587372">
                <a:tc>
                  <a:txBody>
                    <a:bodyPr/>
                    <a:lstStyle/>
                    <a:p>
                      <a:pPr algn="ctr"/>
                      <a:r>
                        <a:rPr lang="en-IN" sz="2800" dirty="0">
                          <a:solidFill>
                            <a:schemeClr val="tx1"/>
                          </a:solidFill>
                          <a:effectLst>
                            <a:outerShdw blurRad="38100" dist="38100" dir="2700000" algn="tl">
                              <a:srgbClr val="000000">
                                <a:alpha val="43137"/>
                              </a:srgbClr>
                            </a:outerShdw>
                          </a:effectLst>
                        </a:rPr>
                        <a:t>Text</a:t>
                      </a:r>
                      <a:r>
                        <a:rPr lang="en-IN" sz="2800" baseline="0" dirty="0">
                          <a:solidFill>
                            <a:schemeClr val="tx1"/>
                          </a:solidFill>
                          <a:effectLst>
                            <a:outerShdw blurRad="38100" dist="38100" dir="2700000" algn="tl">
                              <a:srgbClr val="000000">
                                <a:alpha val="43137"/>
                              </a:srgbClr>
                            </a:outerShdw>
                          </a:effectLst>
                        </a:rPr>
                        <a:t> Files</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ctr"/>
                      <a:r>
                        <a:rPr lang="en-IN" sz="2800" dirty="0">
                          <a:solidFill>
                            <a:schemeClr val="tx1"/>
                          </a:solidFill>
                          <a:effectLst>
                            <a:outerShdw blurRad="38100" dist="38100" dir="2700000" algn="tl">
                              <a:srgbClr val="000000">
                                <a:alpha val="43137"/>
                              </a:srgbClr>
                            </a:outerShdw>
                          </a:effectLst>
                        </a:rPr>
                        <a:t>Binary Files</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4. Due to delimiter text files takes more time to process.</a:t>
                      </a:r>
                      <a:r>
                        <a:rPr lang="en-IN" sz="2800" b="1" baseline="0" dirty="0">
                          <a:solidFill>
                            <a:schemeClr val="tx1"/>
                          </a:solidFill>
                          <a:effectLst>
                            <a:outerShdw blurRad="38100" dist="38100" dir="2700000" algn="tl">
                              <a:srgbClr val="000000">
                                <a:alpha val="43137"/>
                              </a:srgbClr>
                            </a:outerShdw>
                          </a:effectLst>
                        </a:rPr>
                        <a:t> while reading or writing operations are performed on file.</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l"/>
                      <a:r>
                        <a:rPr lang="en-IN" sz="2800" b="1" dirty="0">
                          <a:solidFill>
                            <a:schemeClr val="tx1"/>
                          </a:solidFill>
                          <a:effectLst>
                            <a:outerShdw blurRad="38100" dist="38100" dir="2700000" algn="tl">
                              <a:srgbClr val="000000">
                                <a:alpha val="43137"/>
                              </a:srgbClr>
                            </a:outerShdw>
                          </a:effectLst>
                        </a:rPr>
                        <a:t>4. No presence of delimiter</a:t>
                      </a:r>
                      <a:r>
                        <a:rPr lang="en-IN" sz="2800" b="1" baseline="0" dirty="0">
                          <a:solidFill>
                            <a:schemeClr val="tx1"/>
                          </a:solidFill>
                          <a:effectLst>
                            <a:outerShdw blurRad="38100" dist="38100" dir="2700000" algn="tl">
                              <a:srgbClr val="000000">
                                <a:alpha val="43137"/>
                              </a:srgbClr>
                            </a:outerShdw>
                          </a:effectLst>
                        </a:rPr>
                        <a:t> makes files to process fast while reading or writing operations are performed on file.</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5. Text</a:t>
                      </a:r>
                      <a:r>
                        <a:rPr lang="en-IN" sz="2800" b="1" baseline="0" dirty="0">
                          <a:solidFill>
                            <a:schemeClr val="tx1"/>
                          </a:solidFill>
                          <a:effectLst>
                            <a:outerShdw blurRad="38100" dist="38100" dir="2700000" algn="tl">
                              <a:srgbClr val="000000">
                                <a:alpha val="43137"/>
                              </a:srgbClr>
                            </a:outerShdw>
                          </a:effectLst>
                        </a:rPr>
                        <a:t> files  easy to understand because these files are in human readable form</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solidFill>
                          <a:effectLst>
                            <a:outerShdw blurRad="38100" dist="38100" dir="2700000" algn="tl">
                              <a:srgbClr val="000000">
                                <a:alpha val="43137"/>
                              </a:srgbClr>
                            </a:outerShdw>
                          </a:effectLst>
                        </a:rPr>
                        <a:t>5. Binary files are difficult</a:t>
                      </a:r>
                      <a:r>
                        <a:rPr lang="en-IN" sz="2800" b="1" baseline="0" dirty="0">
                          <a:solidFill>
                            <a:schemeClr val="tx1"/>
                          </a:solidFill>
                          <a:effectLst>
                            <a:outerShdw blurRad="38100" dist="38100" dir="2700000" algn="tl">
                              <a:srgbClr val="000000">
                                <a:alpha val="43137"/>
                              </a:srgbClr>
                            </a:outerShdw>
                          </a:effectLst>
                        </a:rPr>
                        <a:t> to understand.</a:t>
                      </a:r>
                      <a:endParaRPr lang="en-IN" sz="2800" b="1" dirty="0">
                        <a:solidFill>
                          <a:schemeClr val="tx1"/>
                        </a:solidFill>
                        <a:effectLst>
                          <a:outerShdw blurRad="38100" dist="38100" dir="2700000" algn="tl">
                            <a:srgbClr val="000000">
                              <a:alpha val="43137"/>
                            </a:srgbClr>
                          </a:outerShdw>
                        </a:effectLst>
                      </a:endParaRPr>
                    </a:p>
                    <a:p>
                      <a:pPr algn="l"/>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538" y="214290"/>
            <a:ext cx="785818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2800" b="1" dirty="0">
                <a:solidFill>
                  <a:schemeClr val="tx1"/>
                </a:solidFill>
                <a:effectLst>
                  <a:outerShdw blurRad="38100" dist="38100" dir="2700000" algn="tl">
                    <a:srgbClr val="000000">
                      <a:alpha val="43137"/>
                    </a:srgbClr>
                  </a:outerShdw>
                </a:effectLst>
              </a:rPr>
              <a:t>DIFFERENCE BETWEEN TEXT FILESAND BINARY FILES</a:t>
            </a:r>
          </a:p>
        </p:txBody>
      </p:sp>
      <p:graphicFrame>
        <p:nvGraphicFramePr>
          <p:cNvPr id="4" name="Table 3"/>
          <p:cNvGraphicFramePr>
            <a:graphicFrameLocks noGrp="1"/>
          </p:cNvGraphicFramePr>
          <p:nvPr/>
        </p:nvGraphicFramePr>
        <p:xfrm>
          <a:off x="1428728" y="2500306"/>
          <a:ext cx="7405718" cy="2903852"/>
        </p:xfrm>
        <a:graphic>
          <a:graphicData uri="http://schemas.openxmlformats.org/drawingml/2006/table">
            <a:tbl>
              <a:tblPr firstRow="1" bandRow="1">
                <a:tableStyleId>{7DF18680-E054-41AD-8BC1-D1AEF772440D}</a:tableStyleId>
              </a:tblPr>
              <a:tblGrid>
                <a:gridCol w="3702859">
                  <a:extLst>
                    <a:ext uri="{9D8B030D-6E8A-4147-A177-3AD203B41FA5}">
                      <a16:colId xmlns:a16="http://schemas.microsoft.com/office/drawing/2014/main" val="20000"/>
                    </a:ext>
                  </a:extLst>
                </a:gridCol>
                <a:gridCol w="3702859">
                  <a:extLst>
                    <a:ext uri="{9D8B030D-6E8A-4147-A177-3AD203B41FA5}">
                      <a16:colId xmlns:a16="http://schemas.microsoft.com/office/drawing/2014/main" val="20001"/>
                    </a:ext>
                  </a:extLst>
                </a:gridCol>
              </a:tblGrid>
              <a:tr h="587372">
                <a:tc>
                  <a:txBody>
                    <a:bodyPr/>
                    <a:lstStyle/>
                    <a:p>
                      <a:pPr algn="ctr"/>
                      <a:r>
                        <a:rPr lang="en-IN" sz="2800" dirty="0">
                          <a:solidFill>
                            <a:schemeClr val="tx1"/>
                          </a:solidFill>
                          <a:effectLst>
                            <a:outerShdw blurRad="38100" dist="38100" dir="2700000" algn="tl">
                              <a:srgbClr val="000000">
                                <a:alpha val="43137"/>
                              </a:srgbClr>
                            </a:outerShdw>
                          </a:effectLst>
                        </a:rPr>
                        <a:t>Text</a:t>
                      </a:r>
                      <a:r>
                        <a:rPr lang="en-IN" sz="2800" baseline="0" dirty="0">
                          <a:solidFill>
                            <a:schemeClr val="tx1"/>
                          </a:solidFill>
                          <a:effectLst>
                            <a:outerShdw blurRad="38100" dist="38100" dir="2700000" algn="tl">
                              <a:srgbClr val="000000">
                                <a:alpha val="43137"/>
                              </a:srgbClr>
                            </a:outerShdw>
                          </a:effectLst>
                        </a:rPr>
                        <a:t> Files</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ctr"/>
                      <a:r>
                        <a:rPr lang="en-IN" sz="2800" dirty="0">
                          <a:solidFill>
                            <a:schemeClr val="tx1"/>
                          </a:solidFill>
                          <a:effectLst>
                            <a:outerShdw blurRad="38100" dist="38100" dir="2700000" algn="tl">
                              <a:srgbClr val="000000">
                                <a:alpha val="43137"/>
                              </a:srgbClr>
                            </a:outerShdw>
                          </a:effectLst>
                        </a:rPr>
                        <a:t>Binary Files</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6.</a:t>
                      </a:r>
                      <a:r>
                        <a:rPr lang="en-IN" sz="2800" b="1" baseline="0" dirty="0">
                          <a:solidFill>
                            <a:schemeClr val="tx1"/>
                          </a:solidFill>
                          <a:effectLst>
                            <a:outerShdw blurRad="38100" dist="38100" dir="2700000" algn="tl">
                              <a:srgbClr val="000000">
                                <a:alpha val="43137"/>
                              </a:srgbClr>
                            </a:outerShdw>
                          </a:effectLst>
                        </a:rPr>
                        <a:t> Text files are having extension .txt</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algn="l"/>
                      <a:r>
                        <a:rPr lang="en-IN" sz="2800" b="1" dirty="0">
                          <a:solidFill>
                            <a:schemeClr val="tx1"/>
                          </a:solidFill>
                          <a:effectLst>
                            <a:outerShdw blurRad="38100" dist="38100" dir="2700000" algn="tl">
                              <a:srgbClr val="000000">
                                <a:alpha val="43137"/>
                              </a:srgbClr>
                            </a:outerShdw>
                          </a:effectLst>
                        </a:rPr>
                        <a:t>6. Binary</a:t>
                      </a:r>
                      <a:r>
                        <a:rPr lang="en-IN" sz="2800" b="1" baseline="0" dirty="0">
                          <a:solidFill>
                            <a:schemeClr val="tx1"/>
                          </a:solidFill>
                          <a:effectLst>
                            <a:outerShdw blurRad="38100" dist="38100" dir="2700000" algn="tl">
                              <a:srgbClr val="000000">
                                <a:alpha val="43137"/>
                              </a:srgbClr>
                            </a:outerShdw>
                          </a:effectLst>
                        </a:rPr>
                        <a:t> files are having .</a:t>
                      </a:r>
                      <a:r>
                        <a:rPr lang="en-IN" sz="2800" b="1" baseline="0" dirty="0" err="1">
                          <a:solidFill>
                            <a:schemeClr val="tx1"/>
                          </a:solidFill>
                          <a:effectLst>
                            <a:outerShdw blurRad="38100" dist="38100" dir="2700000" algn="tl">
                              <a:srgbClr val="000000">
                                <a:alpha val="43137"/>
                              </a:srgbClr>
                            </a:outerShdw>
                          </a:effectLst>
                        </a:rPr>
                        <a:t>dat</a:t>
                      </a:r>
                      <a:r>
                        <a:rPr lang="en-IN" sz="2800" b="1" baseline="0" dirty="0">
                          <a:solidFill>
                            <a:schemeClr val="tx1"/>
                          </a:solidFill>
                          <a:effectLst>
                            <a:outerShdw blurRad="38100" dist="38100" dir="2700000" algn="tl">
                              <a:srgbClr val="000000">
                                <a:alpha val="43137"/>
                              </a:srgbClr>
                            </a:outerShdw>
                          </a:effectLst>
                        </a:rPr>
                        <a:t> extension</a:t>
                      </a:r>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87372">
                <a:tc>
                  <a:txBody>
                    <a:bodyPr/>
                    <a:lstStyle/>
                    <a:p>
                      <a:pPr algn="l"/>
                      <a:r>
                        <a:rPr lang="en-IN" sz="2800" b="1" dirty="0">
                          <a:solidFill>
                            <a:schemeClr val="tx1"/>
                          </a:solidFill>
                          <a:effectLst>
                            <a:outerShdw blurRad="38100" dist="38100" dir="2700000" algn="tl">
                              <a:srgbClr val="000000">
                                <a:alpha val="43137"/>
                              </a:srgbClr>
                            </a:outerShdw>
                          </a:effectLst>
                        </a:rPr>
                        <a:t>7. Programming</a:t>
                      </a:r>
                      <a:r>
                        <a:rPr lang="en-IN" sz="2800" b="1" baseline="0" dirty="0">
                          <a:solidFill>
                            <a:schemeClr val="tx1"/>
                          </a:solidFill>
                          <a:effectLst>
                            <a:outerShdw blurRad="38100" dist="38100" dir="2700000" algn="tl">
                              <a:srgbClr val="000000">
                                <a:alpha val="43137"/>
                              </a:srgbClr>
                            </a:outerShdw>
                          </a:effectLst>
                        </a:rPr>
                        <a:t> on text files are very easy.</a:t>
                      </a:r>
                      <a:endParaRPr lang="en-IN" sz="2800" b="1" dirty="0">
                        <a:solidFill>
                          <a:schemeClr val="tx1"/>
                        </a:solidFill>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solidFill>
                            <a:schemeClr val="tx1"/>
                          </a:solidFill>
                          <a:effectLst>
                            <a:outerShdw blurRad="38100" dist="38100" dir="2700000" algn="tl">
                              <a:srgbClr val="000000">
                                <a:alpha val="43137"/>
                              </a:srgbClr>
                            </a:outerShdw>
                          </a:effectLst>
                        </a:rPr>
                        <a:t>7. Programming</a:t>
                      </a:r>
                      <a:r>
                        <a:rPr lang="en-IN" sz="2800" b="1" baseline="0" dirty="0">
                          <a:solidFill>
                            <a:schemeClr val="tx1"/>
                          </a:solidFill>
                          <a:effectLst>
                            <a:outerShdw blurRad="38100" dist="38100" dir="2700000" algn="tl">
                              <a:srgbClr val="000000">
                                <a:alpha val="43137"/>
                              </a:srgbClr>
                            </a:outerShdw>
                          </a:effectLst>
                        </a:rPr>
                        <a:t> on binary files are difficult.</a:t>
                      </a:r>
                      <a:endParaRPr lang="en-IN" sz="2800" b="1" dirty="0">
                        <a:solidFill>
                          <a:schemeClr val="tx1"/>
                        </a:solidFill>
                        <a:effectLst>
                          <a:outerShdw blurRad="38100" dist="38100" dir="2700000" algn="tl">
                            <a:srgbClr val="000000">
                              <a:alpha val="43137"/>
                            </a:srgbClr>
                          </a:outerShdw>
                        </a:effectLst>
                      </a:endParaRPr>
                    </a:p>
                    <a:p>
                      <a:pPr algn="l"/>
                      <a:endParaRPr lang="en-IN" sz="2800" b="1" dirty="0">
                        <a:solidFill>
                          <a:schemeClr val="tx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285728"/>
            <a:ext cx="6715204" cy="142876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DIFFERENCE BETWEEN TEXT FILES AND BINARY FILES</a:t>
            </a:r>
          </a:p>
        </p:txBody>
      </p:sp>
      <p:graphicFrame>
        <p:nvGraphicFramePr>
          <p:cNvPr id="3" name="Table 2"/>
          <p:cNvGraphicFramePr>
            <a:graphicFrameLocks noGrp="1"/>
          </p:cNvGraphicFramePr>
          <p:nvPr/>
        </p:nvGraphicFramePr>
        <p:xfrm>
          <a:off x="1357290" y="2704158"/>
          <a:ext cx="7500990" cy="3725238"/>
        </p:xfrm>
        <a:graphic>
          <a:graphicData uri="http://schemas.openxmlformats.org/drawingml/2006/table">
            <a:tbl>
              <a:tblPr firstRow="1" bandRow="1">
                <a:tableStyleId>{073A0DAA-6AF3-43AB-8588-CEC1D06C72B9}</a:tableStyleId>
              </a:tblPr>
              <a:tblGrid>
                <a:gridCol w="3750495">
                  <a:extLst>
                    <a:ext uri="{9D8B030D-6E8A-4147-A177-3AD203B41FA5}">
                      <a16:colId xmlns:a16="http://schemas.microsoft.com/office/drawing/2014/main" val="20000"/>
                    </a:ext>
                  </a:extLst>
                </a:gridCol>
                <a:gridCol w="3750495">
                  <a:extLst>
                    <a:ext uri="{9D8B030D-6E8A-4147-A177-3AD203B41FA5}">
                      <a16:colId xmlns:a16="http://schemas.microsoft.com/office/drawing/2014/main" val="20001"/>
                    </a:ext>
                  </a:extLst>
                </a:gridCol>
              </a:tblGrid>
              <a:tr h="531320">
                <a:tc>
                  <a:txBody>
                    <a:bodyPr/>
                    <a:lstStyle/>
                    <a:p>
                      <a:r>
                        <a:rPr lang="en-IN" sz="2800" dirty="0"/>
                        <a:t>TEXT FILE</a:t>
                      </a:r>
                    </a:p>
                  </a:txBody>
                  <a:tcPr/>
                </a:tc>
                <a:tc>
                  <a:txBody>
                    <a:bodyPr/>
                    <a:lstStyle/>
                    <a:p>
                      <a:r>
                        <a:rPr lang="en-IN" sz="2800" dirty="0"/>
                        <a:t>BINARY FILE</a:t>
                      </a:r>
                    </a:p>
                  </a:txBody>
                  <a:tcPr/>
                </a:tc>
                <a:extLst>
                  <a:ext uri="{0D108BD9-81ED-4DB2-BD59-A6C34878D82A}">
                    <a16:rowId xmlns:a16="http://schemas.microsoft.com/office/drawing/2014/main" val="10000"/>
                  </a:ext>
                </a:extLst>
              </a:tr>
              <a:tr h="968878">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1. Bits represent character.</a:t>
                      </a:r>
                      <a:endParaRPr lang="en-IN" sz="4000" b="1" dirty="0">
                        <a:effectLst>
                          <a:outerShdw blurRad="38100" dist="38100" dir="2700000" algn="tl">
                            <a:srgbClr val="000000">
                              <a:alpha val="43137"/>
                            </a:srgbClr>
                          </a:outerShdw>
                        </a:effectLst>
                      </a:endParaRPr>
                    </a:p>
                  </a:txBody>
                  <a:tcPr/>
                </a:tc>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1. Bits represent a custom data.</a:t>
                      </a:r>
                      <a:endParaRPr lang="en-IN" sz="40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1214446">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2. Less prone to get corrupt as changes reflect as soon as the file is opened and can easily be undone</a:t>
                      </a:r>
                    </a:p>
                  </a:txBody>
                  <a:tcPr/>
                </a:tc>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2. Can easily get corrupted, even a single bit change may corrupt the file.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285728"/>
            <a:ext cx="6715204" cy="142876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DIFFERENCE BETWEEN TEXT FILES AND BINARY FILES</a:t>
            </a:r>
          </a:p>
        </p:txBody>
      </p:sp>
      <p:graphicFrame>
        <p:nvGraphicFramePr>
          <p:cNvPr id="3" name="Table 2"/>
          <p:cNvGraphicFramePr>
            <a:graphicFrameLocks noGrp="1"/>
          </p:cNvGraphicFramePr>
          <p:nvPr/>
        </p:nvGraphicFramePr>
        <p:xfrm>
          <a:off x="1357290" y="2285992"/>
          <a:ext cx="7500990" cy="4127960"/>
        </p:xfrm>
        <a:graphic>
          <a:graphicData uri="http://schemas.openxmlformats.org/drawingml/2006/table">
            <a:tbl>
              <a:tblPr firstRow="1" bandRow="1">
                <a:tableStyleId>{073A0DAA-6AF3-43AB-8588-CEC1D06C72B9}</a:tableStyleId>
              </a:tblPr>
              <a:tblGrid>
                <a:gridCol w="3750495">
                  <a:extLst>
                    <a:ext uri="{9D8B030D-6E8A-4147-A177-3AD203B41FA5}">
                      <a16:colId xmlns:a16="http://schemas.microsoft.com/office/drawing/2014/main" val="20000"/>
                    </a:ext>
                  </a:extLst>
                </a:gridCol>
                <a:gridCol w="3750495">
                  <a:extLst>
                    <a:ext uri="{9D8B030D-6E8A-4147-A177-3AD203B41FA5}">
                      <a16:colId xmlns:a16="http://schemas.microsoft.com/office/drawing/2014/main" val="20001"/>
                    </a:ext>
                  </a:extLst>
                </a:gridCol>
              </a:tblGrid>
              <a:tr h="531320">
                <a:tc>
                  <a:txBody>
                    <a:bodyPr/>
                    <a:lstStyle/>
                    <a:p>
                      <a:r>
                        <a:rPr lang="en-IN" sz="2800" dirty="0"/>
                        <a:t>TEXT FILE</a:t>
                      </a:r>
                    </a:p>
                  </a:txBody>
                  <a:tcPr/>
                </a:tc>
                <a:tc>
                  <a:txBody>
                    <a:bodyPr/>
                    <a:lstStyle/>
                    <a:p>
                      <a:r>
                        <a:rPr lang="en-IN" sz="2800" dirty="0"/>
                        <a:t>BINARY FILE</a:t>
                      </a:r>
                    </a:p>
                  </a:txBody>
                  <a:tcPr/>
                </a:tc>
                <a:extLst>
                  <a:ext uri="{0D108BD9-81ED-4DB2-BD59-A6C34878D82A}">
                    <a16:rowId xmlns:a16="http://schemas.microsoft.com/office/drawing/2014/main" val="10000"/>
                  </a:ext>
                </a:extLst>
              </a:tr>
              <a:tr h="968878">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3. Can store only plain text in a file.</a:t>
                      </a:r>
                    </a:p>
                  </a:txBody>
                  <a:tcPr/>
                </a:tc>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3. Can store different types of data (image, audio, text) in a single file.</a:t>
                      </a:r>
                    </a:p>
                  </a:txBody>
                  <a:tcPr/>
                </a:tc>
                <a:extLst>
                  <a:ext uri="{0D108BD9-81ED-4DB2-BD59-A6C34878D82A}">
                    <a16:rowId xmlns:a16="http://schemas.microsoft.com/office/drawing/2014/main" val="10001"/>
                  </a:ext>
                </a:extLst>
              </a:tr>
              <a:tr h="1214446">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4. Widely used file format and can be opened using any simple text editor.</a:t>
                      </a:r>
                    </a:p>
                  </a:txBody>
                  <a:tcPr/>
                </a:tc>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4. Developed especially for an application and may not be understood by other applications.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285728"/>
            <a:ext cx="6715204" cy="142876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DIFFERENCE BETWEEN TEXT FILES AND BINARY FILES</a:t>
            </a:r>
          </a:p>
        </p:txBody>
      </p:sp>
      <p:graphicFrame>
        <p:nvGraphicFramePr>
          <p:cNvPr id="3" name="Table 2"/>
          <p:cNvGraphicFramePr>
            <a:graphicFrameLocks noGrp="1"/>
          </p:cNvGraphicFramePr>
          <p:nvPr/>
        </p:nvGraphicFramePr>
        <p:xfrm>
          <a:off x="1428728" y="3357562"/>
          <a:ext cx="7500990" cy="1889760"/>
        </p:xfrm>
        <a:graphic>
          <a:graphicData uri="http://schemas.openxmlformats.org/drawingml/2006/table">
            <a:tbl>
              <a:tblPr firstRow="1" bandRow="1">
                <a:tableStyleId>{073A0DAA-6AF3-43AB-8588-CEC1D06C72B9}</a:tableStyleId>
              </a:tblPr>
              <a:tblGrid>
                <a:gridCol w="3750495">
                  <a:extLst>
                    <a:ext uri="{9D8B030D-6E8A-4147-A177-3AD203B41FA5}">
                      <a16:colId xmlns:a16="http://schemas.microsoft.com/office/drawing/2014/main" val="20000"/>
                    </a:ext>
                  </a:extLst>
                </a:gridCol>
                <a:gridCol w="3750495">
                  <a:extLst>
                    <a:ext uri="{9D8B030D-6E8A-4147-A177-3AD203B41FA5}">
                      <a16:colId xmlns:a16="http://schemas.microsoft.com/office/drawing/2014/main" val="20001"/>
                    </a:ext>
                  </a:extLst>
                </a:gridCol>
              </a:tblGrid>
              <a:tr h="459882">
                <a:tc>
                  <a:txBody>
                    <a:bodyPr/>
                    <a:lstStyle/>
                    <a:p>
                      <a:r>
                        <a:rPr lang="en-IN" sz="2800" dirty="0"/>
                        <a:t>TEXT FILE</a:t>
                      </a:r>
                    </a:p>
                  </a:txBody>
                  <a:tcPr/>
                </a:tc>
                <a:tc>
                  <a:txBody>
                    <a:bodyPr/>
                    <a:lstStyle/>
                    <a:p>
                      <a:r>
                        <a:rPr lang="en-IN" sz="2800" dirty="0"/>
                        <a:t>BINARY FILE</a:t>
                      </a:r>
                    </a:p>
                  </a:txBody>
                  <a:tcPr/>
                </a:tc>
                <a:extLst>
                  <a:ext uri="{0D108BD9-81ED-4DB2-BD59-A6C34878D82A}">
                    <a16:rowId xmlns:a16="http://schemas.microsoft.com/office/drawing/2014/main" val="10000"/>
                  </a:ext>
                </a:extLst>
              </a:tr>
              <a:tr h="968878">
                <a:tc>
                  <a:txBody>
                    <a:bodyPr/>
                    <a:lstStyle/>
                    <a:p>
                      <a:pPr algn="just"/>
                      <a:r>
                        <a:rPr lang="en-IN" sz="2800" b="1" i="0" kern="1200" dirty="0">
                          <a:solidFill>
                            <a:schemeClr val="dk1"/>
                          </a:solidFill>
                          <a:effectLst>
                            <a:outerShdw blurRad="38100" dist="38100" dir="2700000" algn="tl">
                              <a:srgbClr val="000000">
                                <a:alpha val="43137"/>
                              </a:srgbClr>
                            </a:outerShdw>
                          </a:effectLst>
                          <a:latin typeface="+mn-lt"/>
                          <a:ea typeface="+mn-ea"/>
                          <a:cs typeface="+mn-cs"/>
                        </a:rPr>
                        <a:t>5. Mostly .txt and .rtf are used as extensions to text files.</a:t>
                      </a:r>
                    </a:p>
                  </a:txBody>
                  <a:tcPr/>
                </a:tc>
                <a:tc>
                  <a:txBody>
                    <a:bodyPr/>
                    <a:lstStyle/>
                    <a:p>
                      <a:pPr marL="0" algn="just" defTabSz="914400" rtl="0" eaLnBrk="1" latinLnBrk="0" hangingPunct="1"/>
                      <a:r>
                        <a:rPr lang="en-IN" sz="2800" b="1" i="0" kern="1200" dirty="0">
                          <a:solidFill>
                            <a:schemeClr val="dk1"/>
                          </a:solidFill>
                          <a:effectLst>
                            <a:outerShdw blurRad="38100" dist="38100" dir="2700000" algn="tl">
                              <a:srgbClr val="000000">
                                <a:alpha val="43137"/>
                              </a:srgbClr>
                            </a:outerShdw>
                          </a:effectLst>
                          <a:latin typeface="+mn-lt"/>
                          <a:ea typeface="+mn-ea"/>
                          <a:cs typeface="+mn-cs"/>
                        </a:rPr>
                        <a:t>5. Can have any application defined extension.</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4480" y="3143248"/>
            <a:ext cx="6715204" cy="92869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PYTHON FILE OBJECT ATTRIBUTES</a:t>
            </a:r>
          </a:p>
        </p:txBody>
      </p:sp>
    </p:spTree>
    <p:extLst>
      <p:ext uri="{BB962C8B-B14F-4D97-AF65-F5344CB8AC3E}">
        <p14:creationId xmlns:p14="http://schemas.microsoft.com/office/powerpoint/2010/main" val="1101633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85918" y="428604"/>
            <a:ext cx="6715204" cy="92869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PYTHON FILE OBJECT ATTRIBUTES</a:t>
            </a:r>
          </a:p>
        </p:txBody>
      </p:sp>
      <p:sp>
        <p:nvSpPr>
          <p:cNvPr id="3" name="Rectangle 2"/>
          <p:cNvSpPr/>
          <p:nvPr/>
        </p:nvSpPr>
        <p:spPr>
          <a:xfrm>
            <a:off x="857224" y="1500174"/>
            <a:ext cx="7500990" cy="1384995"/>
          </a:xfrm>
          <a:prstGeom prst="rect">
            <a:avLst/>
          </a:prstGeom>
        </p:spPr>
        <p:txBody>
          <a:bodyPr wrap="square">
            <a:spAutoFit/>
          </a:bodyPr>
          <a:lstStyle/>
          <a:p>
            <a:r>
              <a:rPr lang="en-IN" sz="2800" b="1" dirty="0">
                <a:solidFill>
                  <a:srgbClr val="FFFF00"/>
                </a:solidFill>
                <a:effectLst>
                  <a:outerShdw blurRad="38100" dist="38100" dir="2700000" algn="tl">
                    <a:srgbClr val="000000">
                      <a:alpha val="43137"/>
                    </a:srgbClr>
                  </a:outerShdw>
                </a:effectLst>
              </a:rPr>
              <a:t>	File attributes give information about the file and file state.</a:t>
            </a:r>
          </a:p>
          <a:p>
            <a:endParaRPr lang="en-IN" sz="2800" b="1" dirty="0">
              <a:solidFill>
                <a:srgbClr val="FFFF00"/>
              </a:solidFill>
              <a:effectLst>
                <a:outerShdw blurRad="38100" dist="38100" dir="2700000" algn="tl">
                  <a:srgbClr val="000000">
                    <a:alpha val="43137"/>
                  </a:srgbClr>
                </a:outerShdw>
              </a:effectLst>
            </a:endParaRPr>
          </a:p>
        </p:txBody>
      </p:sp>
      <p:graphicFrame>
        <p:nvGraphicFramePr>
          <p:cNvPr id="4" name="Table 3"/>
          <p:cNvGraphicFramePr>
            <a:graphicFrameLocks noGrp="1"/>
          </p:cNvGraphicFramePr>
          <p:nvPr/>
        </p:nvGraphicFramePr>
        <p:xfrm>
          <a:off x="714348" y="2571744"/>
          <a:ext cx="7929618" cy="3888105"/>
        </p:xfrm>
        <a:graphic>
          <a:graphicData uri="http://schemas.openxmlformats.org/drawingml/2006/table">
            <a:tbl>
              <a:tblPr>
                <a:tableStyleId>{69C7853C-536D-4A76-A0AE-DD22124D55A5}</a:tableStyleId>
              </a:tblPr>
              <a:tblGrid>
                <a:gridCol w="2466992">
                  <a:extLst>
                    <a:ext uri="{9D8B030D-6E8A-4147-A177-3AD203B41FA5}">
                      <a16:colId xmlns:a16="http://schemas.microsoft.com/office/drawing/2014/main" val="20000"/>
                    </a:ext>
                  </a:extLst>
                </a:gridCol>
                <a:gridCol w="5462626">
                  <a:extLst>
                    <a:ext uri="{9D8B030D-6E8A-4147-A177-3AD203B41FA5}">
                      <a16:colId xmlns:a16="http://schemas.microsoft.com/office/drawing/2014/main" val="20001"/>
                    </a:ext>
                  </a:extLst>
                </a:gridCol>
              </a:tblGrid>
              <a:tr h="285752">
                <a:tc>
                  <a:txBody>
                    <a:bodyPr/>
                    <a:lstStyle/>
                    <a:p>
                      <a:pPr algn="ctr" fontAlgn="ctr"/>
                      <a:r>
                        <a:rPr lang="en-IN" sz="2800" b="1" u="none" strike="noStrike" dirty="0">
                          <a:effectLst>
                            <a:outerShdw blurRad="38100" dist="38100" dir="2700000" algn="tl">
                              <a:srgbClr val="000000">
                                <a:alpha val="43137"/>
                              </a:srgbClr>
                            </a:outerShdw>
                          </a:effectLst>
                        </a:rPr>
                        <a:t>Attribute</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ctr" fontAlgn="ctr"/>
                      <a:r>
                        <a:rPr lang="en-IN" sz="2800" b="1" u="none" strike="noStrike" dirty="0">
                          <a:effectLst>
                            <a:outerShdw blurRad="38100" dist="38100" dir="2700000" algn="tl">
                              <a:srgbClr val="000000">
                                <a:alpha val="43137"/>
                              </a:srgbClr>
                            </a:outerShdw>
                          </a:effectLst>
                        </a:rPr>
                        <a:t>Function</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0"/>
                  </a:ext>
                </a:extLst>
              </a:tr>
              <a:tr h="285752">
                <a:tc>
                  <a:txBody>
                    <a:bodyPr/>
                    <a:lstStyle/>
                    <a:p>
                      <a:pPr algn="l" fontAlgn="ctr"/>
                      <a:r>
                        <a:rPr lang="en-IN" sz="2800" b="1" u="none" strike="noStrike">
                          <a:effectLst>
                            <a:outerShdw blurRad="38100" dist="38100" dir="2700000" algn="tl">
                              <a:srgbClr val="000000">
                                <a:alpha val="43137"/>
                              </a:srgbClr>
                            </a:outerShdw>
                          </a:effectLst>
                        </a:rPr>
                        <a:t>name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l" fontAlgn="ctr"/>
                      <a:r>
                        <a:rPr lang="en-IN" sz="2800" b="1" u="none" strike="noStrike">
                          <a:effectLst>
                            <a:outerShdw blurRad="38100" dist="38100" dir="2700000" algn="tl">
                              <a:srgbClr val="000000">
                                <a:alpha val="43137"/>
                              </a:srgbClr>
                            </a:outerShdw>
                          </a:effectLst>
                        </a:rPr>
                        <a:t>Returns the name of the file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1"/>
                  </a:ext>
                </a:extLst>
              </a:tr>
              <a:tr h="571504">
                <a:tc>
                  <a:txBody>
                    <a:bodyPr/>
                    <a:lstStyle/>
                    <a:p>
                      <a:pPr algn="l" fontAlgn="ctr"/>
                      <a:r>
                        <a:rPr lang="en-IN" sz="2800" b="1" u="none" strike="noStrike">
                          <a:effectLst>
                            <a:outerShdw blurRad="38100" dist="38100" dir="2700000" algn="tl">
                              <a:srgbClr val="000000">
                                <a:alpha val="43137"/>
                              </a:srgbClr>
                            </a:outerShdw>
                          </a:effectLst>
                        </a:rPr>
                        <a:t>closed</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l" fontAlgn="ctr"/>
                      <a:r>
                        <a:rPr lang="en-IN" sz="2800" b="1" u="none" strike="noStrike">
                          <a:effectLst>
                            <a:outerShdw blurRad="38100" dist="38100" dir="2700000" algn="tl">
                              <a:srgbClr val="000000">
                                <a:alpha val="43137"/>
                              </a:srgbClr>
                            </a:outerShdw>
                          </a:effectLst>
                        </a:rPr>
                        <a:t>Returns true if file is closed. False otherwise.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2"/>
                  </a:ext>
                </a:extLst>
              </a:tr>
              <a:tr h="285752">
                <a:tc>
                  <a:txBody>
                    <a:bodyPr/>
                    <a:lstStyle/>
                    <a:p>
                      <a:pPr algn="l" fontAlgn="ctr"/>
                      <a:r>
                        <a:rPr lang="en-IN" sz="2800" b="1" u="none" strike="noStrike">
                          <a:effectLst>
                            <a:outerShdw blurRad="38100" dist="38100" dir="2700000" algn="tl">
                              <a:srgbClr val="000000">
                                <a:alpha val="43137"/>
                              </a:srgbClr>
                            </a:outerShdw>
                          </a:effectLst>
                        </a:rPr>
                        <a:t>mode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l" fontAlgn="ctr"/>
                      <a:r>
                        <a:rPr lang="en-IN" sz="2800" b="1" u="none" strike="noStrike">
                          <a:effectLst>
                            <a:outerShdw blurRad="38100" dist="38100" dir="2700000" algn="tl">
                              <a:srgbClr val="000000">
                                <a:alpha val="43137"/>
                              </a:srgbClr>
                            </a:outerShdw>
                          </a:effectLst>
                        </a:rPr>
                        <a:t>The mode in which file is open.</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3"/>
                  </a:ext>
                </a:extLst>
              </a:tr>
              <a:tr h="1428760">
                <a:tc>
                  <a:txBody>
                    <a:bodyPr/>
                    <a:lstStyle/>
                    <a:p>
                      <a:pPr algn="l" fontAlgn="ctr"/>
                      <a:r>
                        <a:rPr lang="en-IN" sz="2800" b="1" u="none" strike="noStrike">
                          <a:effectLst>
                            <a:outerShdw blurRad="38100" dist="38100" dir="2700000" algn="tl">
                              <a:srgbClr val="000000">
                                <a:alpha val="43137"/>
                              </a:srgbClr>
                            </a:outerShdw>
                          </a:effectLst>
                        </a:rPr>
                        <a:t>softspace</a:t>
                      </a:r>
                      <a:endParaRPr lang="en-IN" sz="2800" b="1" i="0" u="none" strike="noStrike">
                        <a:solidFill>
                          <a:srgbClr val="000000"/>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l" fontAlgn="ctr"/>
                      <a:r>
                        <a:rPr lang="en-IN" sz="2800" b="1" u="none" strike="noStrike" dirty="0">
                          <a:effectLst>
                            <a:outerShdw blurRad="38100" dist="38100" dir="2700000" algn="tl">
                              <a:srgbClr val="000000">
                                <a:alpha val="43137"/>
                              </a:srgbClr>
                            </a:outerShdw>
                          </a:effectLst>
                        </a:rPr>
                        <a:t>Returns a Boolean that indicates whether a space character needs to be printed before another value when using the print statement.</a:t>
                      </a:r>
                      <a:endParaRPr lang="en-IN" sz="2800" b="1" i="0" u="none" strike="noStrike" dirty="0">
                        <a:solidFill>
                          <a:srgbClr val="000000"/>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10343</TotalTime>
  <Words>5787</Words>
  <Application>Microsoft Office PowerPoint</Application>
  <PresentationFormat>On-screen Show (4:3)</PresentationFormat>
  <Paragraphs>763</Paragraphs>
  <Slides>156</Slides>
  <Notes>137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Arial</vt:lpstr>
      <vt:lpstr>Calibri</vt:lpstr>
      <vt:lpstr>Times New Roman</vt:lpstr>
      <vt:lpstr>Wingdings</vt:lpstr>
      <vt:lpstr>Office Theme</vt:lpstr>
      <vt:lpstr>CHAPTER - V DATA FILE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Nihar Ranjan Bhuyan</cp:lastModifiedBy>
  <cp:revision>1009</cp:revision>
  <dcterms:created xsi:type="dcterms:W3CDTF">2013-08-21T19:17:07Z</dcterms:created>
  <dcterms:modified xsi:type="dcterms:W3CDTF">2020-06-23T17:14:46Z</dcterms:modified>
</cp:coreProperties>
</file>